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45"/>
  </p:notesMasterIdLst>
  <p:sldIdLst>
    <p:sldId id="312" r:id="rId4"/>
    <p:sldId id="309" r:id="rId5"/>
    <p:sldId id="349" r:id="rId6"/>
    <p:sldId id="296" r:id="rId7"/>
    <p:sldId id="310" r:id="rId8"/>
    <p:sldId id="292" r:id="rId9"/>
    <p:sldId id="311" r:id="rId10"/>
    <p:sldId id="313" r:id="rId11"/>
    <p:sldId id="330" r:id="rId12"/>
    <p:sldId id="327" r:id="rId13"/>
    <p:sldId id="328" r:id="rId14"/>
    <p:sldId id="260" r:id="rId15"/>
    <p:sldId id="300" r:id="rId16"/>
    <p:sldId id="277" r:id="rId17"/>
    <p:sldId id="314" r:id="rId18"/>
    <p:sldId id="291" r:id="rId19"/>
    <p:sldId id="350" r:id="rId20"/>
    <p:sldId id="315" r:id="rId21"/>
    <p:sldId id="316" r:id="rId22"/>
    <p:sldId id="317" r:id="rId23"/>
    <p:sldId id="320" r:id="rId24"/>
    <p:sldId id="305" r:id="rId25"/>
    <p:sldId id="306" r:id="rId26"/>
    <p:sldId id="307" r:id="rId27"/>
    <p:sldId id="321" r:id="rId28"/>
    <p:sldId id="322" r:id="rId29"/>
    <p:sldId id="323" r:id="rId30"/>
    <p:sldId id="324" r:id="rId31"/>
    <p:sldId id="331" r:id="rId32"/>
    <p:sldId id="304" r:id="rId33"/>
    <p:sldId id="332" r:id="rId34"/>
    <p:sldId id="342" r:id="rId35"/>
    <p:sldId id="343" r:id="rId36"/>
    <p:sldId id="333" r:id="rId37"/>
    <p:sldId id="344" r:id="rId38"/>
    <p:sldId id="329" r:id="rId39"/>
    <p:sldId id="345" r:id="rId40"/>
    <p:sldId id="346" r:id="rId41"/>
    <p:sldId id="347" r:id="rId42"/>
    <p:sldId id="326" r:id="rId43"/>
    <p:sldId id="348" r:id="rId44"/>
  </p:sldIdLst>
  <p:sldSz cx="8640763" cy="6480175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SimSun" charset="0"/>
        <a:cs typeface="SimSu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A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85578" autoAdjust="0"/>
  </p:normalViewPr>
  <p:slideViewPr>
    <p:cSldViewPr>
      <p:cViewPr varScale="1">
        <p:scale>
          <a:sx n="110" d="100"/>
          <a:sy n="110" d="100"/>
        </p:scale>
        <p:origin x="215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66158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450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outside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head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Invented</a:t>
            </a:r>
            <a:r>
              <a:rPr lang="de-DE" baseline="0" dirty="0"/>
              <a:t> in 1929 </a:t>
            </a:r>
            <a:r>
              <a:rPr lang="de-DE" baseline="0" dirty="0" err="1"/>
              <a:t>by</a:t>
            </a:r>
            <a:r>
              <a:rPr lang="de-DE" baseline="0" dirty="0"/>
              <a:t> Hans Berger in Jena</a:t>
            </a:r>
            <a:r>
              <a:rPr lang="mr-IN" baseline="0" dirty="0"/>
              <a:t>–</a:t>
            </a:r>
            <a:r>
              <a:rPr lang="de-DE" baseline="0" dirty="0"/>
              <a:t> </a:t>
            </a:r>
            <a:r>
              <a:rPr lang="de-DE" baseline="0" dirty="0" err="1"/>
              <a:t>actually</a:t>
            </a:r>
            <a:r>
              <a:rPr lang="de-DE" baseline="0" dirty="0"/>
              <a:t> </a:t>
            </a:r>
            <a:r>
              <a:rPr lang="de-DE" baseline="0" dirty="0" err="1"/>
              <a:t>wanted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record</a:t>
            </a:r>
            <a:r>
              <a:rPr lang="de-DE" baseline="0" dirty="0"/>
              <a:t> </a:t>
            </a:r>
            <a:r>
              <a:rPr lang="de-DE" baseline="0" dirty="0" err="1"/>
              <a:t>telekinesis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71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postsynaptic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potentials</a:t>
            </a:r>
            <a:r>
              <a:rPr lang="de-DE" dirty="0">
                <a:cs typeface="+mn-cs"/>
              </a:rPr>
              <a:t> in </a:t>
            </a:r>
            <a:r>
              <a:rPr lang="de-DE" dirty="0" err="1">
                <a:cs typeface="+mn-cs"/>
              </a:rPr>
              <a:t>the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dendrites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parallel pyramidal </a:t>
            </a:r>
            <a:r>
              <a:rPr lang="de-DE" dirty="0" err="1">
                <a:cs typeface="+mn-cs"/>
              </a:rPr>
              <a:t>neurons</a:t>
            </a:r>
            <a:r>
              <a:rPr lang="de-DE" dirty="0">
                <a:cs typeface="+mn-cs"/>
              </a:rPr>
              <a:t> -&gt; </a:t>
            </a:r>
            <a:r>
              <a:rPr lang="de-DE" dirty="0" err="1">
                <a:cs typeface="+mn-cs"/>
              </a:rPr>
              <a:t>Summed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activity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of</a:t>
            </a:r>
            <a:r>
              <a:rPr lang="de-DE" dirty="0">
                <a:cs typeface="+mn-cs"/>
              </a:rPr>
              <a:t> large neuronal </a:t>
            </a:r>
            <a:r>
              <a:rPr lang="de-DE" dirty="0" err="1">
                <a:cs typeface="+mn-cs"/>
              </a:rPr>
              <a:t>patches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Downside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We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can‘t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 err="1">
                <a:cs typeface="+mn-cs"/>
              </a:rPr>
              <a:t>Upside</a:t>
            </a:r>
            <a:r>
              <a:rPr lang="de-DE" baseline="0" dirty="0">
                <a:cs typeface="+mn-cs"/>
              </a:rPr>
              <a:t>: Not invasive, </a:t>
            </a:r>
            <a:r>
              <a:rPr lang="de-DE" baseline="0" dirty="0" err="1">
                <a:cs typeface="+mn-cs"/>
              </a:rPr>
              <a:t>cheap</a:t>
            </a:r>
            <a:r>
              <a:rPr lang="de-DE" baseline="0" dirty="0">
                <a:cs typeface="+mn-cs"/>
              </a:rPr>
              <a:t>, fast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V = EEG: </a:t>
            </a:r>
            <a:r>
              <a:rPr lang="de-DE" baseline="0" dirty="0" err="1">
                <a:cs typeface="+mn-cs"/>
              </a:rPr>
              <a:t>Voltage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difference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B = MEG: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-&gt; </a:t>
            </a:r>
            <a:r>
              <a:rPr lang="de-DE" baseline="0" dirty="0" err="1">
                <a:cs typeface="+mn-cs"/>
              </a:rPr>
              <a:t>doesn‘t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need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reference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Magnetic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orthogonal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endParaRPr lang="de-DE" baseline="0" dirty="0">
              <a:cs typeface="+mn-cs"/>
            </a:endParaRPr>
          </a:p>
          <a:p>
            <a:pPr>
              <a:defRPr/>
            </a:pPr>
            <a:endParaRPr lang="de-DE" baseline="0" dirty="0">
              <a:cs typeface="+mn-cs"/>
            </a:endParaRPr>
          </a:p>
          <a:p>
            <a:pPr>
              <a:defRPr/>
            </a:pPr>
            <a:r>
              <a:rPr lang="de-DE" baseline="0" dirty="0">
                <a:cs typeface="+mn-cs"/>
              </a:rPr>
              <a:t>Advantage MEG: </a:t>
            </a:r>
            <a:r>
              <a:rPr lang="de-DE" baseline="0" dirty="0" err="1">
                <a:cs typeface="+mn-cs"/>
              </a:rPr>
              <a:t>No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influence</a:t>
            </a:r>
            <a:r>
              <a:rPr lang="de-DE" baseline="0" dirty="0">
                <a:cs typeface="+mn-cs"/>
              </a:rPr>
              <a:t> due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Skull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CSF. </a:t>
            </a:r>
            <a:r>
              <a:rPr lang="de-DE" baseline="0" dirty="0" err="1">
                <a:cs typeface="+mn-cs"/>
              </a:rPr>
              <a:t>Disadvantage</a:t>
            </a:r>
            <a:r>
              <a:rPr lang="de-DE" baseline="0" dirty="0">
                <a:cs typeface="+mn-cs"/>
              </a:rPr>
              <a:t>: Expensive (</a:t>
            </a:r>
            <a:r>
              <a:rPr lang="de-DE" baseline="0" dirty="0" err="1">
                <a:cs typeface="+mn-cs"/>
              </a:rPr>
              <a:t>needs</a:t>
            </a:r>
            <a:r>
              <a:rPr lang="de-DE" baseline="0" dirty="0">
                <a:cs typeface="+mn-cs"/>
              </a:rPr>
              <a:t> Helium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cool).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Physical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Current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flow</a:t>
            </a:r>
            <a:r>
              <a:rPr lang="de-DE" dirty="0">
                <a:cs typeface="+mn-cs"/>
              </a:rPr>
              <a:t>: </a:t>
            </a:r>
            <a:r>
              <a:rPr lang="de-DE" dirty="0" err="1">
                <a:cs typeface="+mn-cs"/>
              </a:rPr>
              <a:t>Right</a:t>
            </a:r>
            <a:r>
              <a:rPr lang="de-DE" dirty="0">
                <a:cs typeface="+mn-cs"/>
              </a:rPr>
              <a:t> Hand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Rule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Positive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negative (Primary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Field: Negative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Positive (</a:t>
            </a:r>
            <a:r>
              <a:rPr lang="de-DE" baseline="0" dirty="0" err="1">
                <a:cs typeface="+mn-cs"/>
              </a:rPr>
              <a:t>Secondaty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Current</a:t>
            </a:r>
            <a:r>
              <a:rPr lang="de-DE" baseline="0" dirty="0">
                <a:cs typeface="+mn-cs"/>
              </a:rPr>
              <a:t>)</a:t>
            </a:r>
          </a:p>
          <a:p>
            <a:pPr>
              <a:defRPr/>
            </a:pPr>
            <a:r>
              <a:rPr lang="de-DE" dirty="0">
                <a:cs typeface="+mn-cs"/>
              </a:rPr>
              <a:t>In EEG, </a:t>
            </a:r>
            <a:r>
              <a:rPr lang="de-DE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field</a:t>
            </a:r>
            <a:r>
              <a:rPr lang="de-DE" baseline="0" dirty="0">
                <a:cs typeface="+mn-cs"/>
              </a:rPr>
              <a:t> outside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head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topography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infer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sources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617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In </a:t>
            </a:r>
            <a:r>
              <a:rPr lang="de-DE" dirty="0" err="1">
                <a:cs typeface="+mn-cs"/>
              </a:rPr>
              <a:t>cognitive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Neurscience</a:t>
            </a:r>
            <a:r>
              <a:rPr lang="de-DE" dirty="0">
                <a:cs typeface="+mn-cs"/>
              </a:rPr>
              <a:t>,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only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ongoing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, but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also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signal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repeated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same </a:t>
            </a:r>
            <a:r>
              <a:rPr lang="de-DE" baseline="0" dirty="0" err="1">
                <a:cs typeface="+mn-cs"/>
              </a:rPr>
              <a:t>stimulus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Then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average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responses</a:t>
            </a:r>
            <a:r>
              <a:rPr lang="de-DE" baseline="0" dirty="0">
                <a:cs typeface="+mn-cs"/>
              </a:rPr>
              <a:t>, so </a:t>
            </a:r>
            <a:r>
              <a:rPr lang="de-DE" baseline="0" dirty="0" err="1">
                <a:cs typeface="+mn-cs"/>
              </a:rPr>
              <a:t>see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common</a:t>
            </a:r>
            <a:r>
              <a:rPr lang="de-DE" baseline="0" dirty="0">
                <a:cs typeface="+mn-cs"/>
              </a:rPr>
              <a:t> after </a:t>
            </a:r>
            <a:r>
              <a:rPr lang="de-DE" baseline="0" dirty="0" err="1">
                <a:cs typeface="+mn-cs"/>
              </a:rPr>
              <a:t>each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presentation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gives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so </a:t>
            </a:r>
            <a:r>
              <a:rPr lang="de-DE" baseline="0" dirty="0" err="1">
                <a:cs typeface="+mn-cs"/>
              </a:rPr>
              <a:t>called</a:t>
            </a:r>
            <a:r>
              <a:rPr lang="de-DE" baseline="0" dirty="0">
                <a:cs typeface="+mn-cs"/>
              </a:rPr>
              <a:t> „ERP“</a:t>
            </a:r>
          </a:p>
          <a:p>
            <a:pPr>
              <a:defRPr/>
            </a:pPr>
            <a:r>
              <a:rPr lang="de-DE" baseline="0" dirty="0" err="1">
                <a:cs typeface="+mn-cs"/>
              </a:rPr>
              <a:t>Polarity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not </a:t>
            </a:r>
            <a:r>
              <a:rPr lang="de-DE" baseline="0" dirty="0" err="1">
                <a:cs typeface="+mn-cs"/>
              </a:rPr>
              <a:t>important</a:t>
            </a:r>
            <a:r>
              <a:rPr lang="de-DE" baseline="0" dirty="0">
                <a:cs typeface="+mn-cs"/>
              </a:rPr>
              <a:t>! </a:t>
            </a:r>
            <a:r>
              <a:rPr lang="de-DE" baseline="0" dirty="0" err="1">
                <a:cs typeface="+mn-cs"/>
              </a:rPr>
              <a:t>Depends</a:t>
            </a:r>
            <a:r>
              <a:rPr lang="de-DE" baseline="0" dirty="0">
                <a:cs typeface="+mn-cs"/>
              </a:rPr>
              <a:t> on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Reference!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55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EEG </a:t>
            </a:r>
            <a:r>
              <a:rPr lang="de-DE" baseline="0" dirty="0" err="1"/>
              <a:t>used</a:t>
            </a:r>
            <a:r>
              <a:rPr lang="de-DE" baseline="0" dirty="0"/>
              <a:t> in </a:t>
            </a:r>
            <a:r>
              <a:rPr lang="de-DE" baseline="0" dirty="0" err="1"/>
              <a:t>cognitive</a:t>
            </a:r>
            <a:r>
              <a:rPr lang="de-DE" baseline="0" dirty="0"/>
              <a:t> </a:t>
            </a:r>
            <a:r>
              <a:rPr lang="de-DE" baseline="0" dirty="0" err="1"/>
              <a:t>Neuroscience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Example</a:t>
            </a:r>
            <a:r>
              <a:rPr lang="de-DE" baseline="0" dirty="0"/>
              <a:t>: Visual Search.</a:t>
            </a:r>
          </a:p>
          <a:p>
            <a:r>
              <a:rPr lang="de-DE" baseline="0" dirty="0"/>
              <a:t>2 </a:t>
            </a:r>
            <a:r>
              <a:rPr lang="de-DE" baseline="0" dirty="0" err="1"/>
              <a:t>Strategies</a:t>
            </a:r>
            <a:r>
              <a:rPr lang="de-DE" baseline="0" dirty="0"/>
              <a:t>: Pop-Out -&gt; </a:t>
            </a:r>
            <a:r>
              <a:rPr lang="de-DE" baseline="0" dirty="0" err="1"/>
              <a:t>Salient</a:t>
            </a:r>
            <a:r>
              <a:rPr lang="de-DE" baseline="0" dirty="0"/>
              <a:t> Stimuli -&gt; Fast</a:t>
            </a:r>
          </a:p>
          <a:p>
            <a:r>
              <a:rPr lang="de-DE" baseline="0" dirty="0"/>
              <a:t>Search -&gt; </a:t>
            </a:r>
            <a:r>
              <a:rPr lang="de-DE" baseline="0" dirty="0" err="1"/>
              <a:t>Difficult</a:t>
            </a:r>
            <a:r>
              <a:rPr lang="de-DE" baseline="0" dirty="0"/>
              <a:t> Stimuli -&gt; Slow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93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waveform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M/EEG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composed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multiple sine-</a:t>
            </a:r>
            <a:r>
              <a:rPr lang="de-DE" baseline="0" dirty="0" err="1"/>
              <a:t>waves</a:t>
            </a:r>
            <a:r>
              <a:rPr lang="de-DE" baseline="0" dirty="0"/>
              <a:t>.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FFT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tease</a:t>
            </a:r>
            <a:r>
              <a:rPr lang="de-DE" baseline="0" dirty="0"/>
              <a:t> apart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parts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power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06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Problem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analysis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What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happens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temporally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stable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-&gt;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Averaging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will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erase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de-DE" dirty="0" err="1">
                <a:ea typeface="ＭＳ Ｐゴシック" charset="0"/>
                <a:cs typeface="ＭＳ Ｐゴシック" charset="0"/>
              </a:rPr>
              <a:t>How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can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we</a:t>
            </a:r>
            <a:r>
              <a:rPr lang="de-DE" dirty="0"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analyze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signal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further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detail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mr-IN" baseline="0" dirty="0">
                <a:ea typeface="ＭＳ Ｐゴシック" charset="0"/>
                <a:cs typeface="ＭＳ Ｐゴシック" charset="0"/>
              </a:rPr>
              <a:t>–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&gt;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Contain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Frequencies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Solution: Look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endParaRPr lang="de-DE" dirty="0">
              <a:ea typeface="ＭＳ Ｐゴシック" charset="0"/>
              <a:cs typeface="ＭＳ Ｐゴシック" charset="0"/>
            </a:endParaRP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2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types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of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oscillations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: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endParaRPr lang="de-DE" baseline="0" dirty="0">
              <a:ea typeface="ＭＳ Ｐゴシック" charset="0"/>
              <a:cs typeface="ＭＳ Ｐゴシック" charset="0"/>
            </a:endParaRPr>
          </a:p>
          <a:p>
            <a:r>
              <a:rPr lang="de-DE" baseline="0" dirty="0" err="1">
                <a:ea typeface="ＭＳ Ｐゴシック" charset="0"/>
                <a:cs typeface="ＭＳ Ｐゴシック" charset="0"/>
              </a:rPr>
              <a:t>Evoked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similar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ERP.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not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locked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in time.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Induced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more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relevant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for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cognitive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and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perceptual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processes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Entweder kann man durch eine einfache Fourier-Transformation die Zeitreiheninformation in eine Frequenzdarstellung übertragen (geht nur, da Schwingungen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kontinierlich</a:t>
            </a:r>
            <a:r>
              <a:rPr lang="de-DE" dirty="0">
                <a:ea typeface="ＭＳ Ｐゴシック" charset="0"/>
                <a:cs typeface="ＭＳ Ｐゴシック" charset="0"/>
              </a:rPr>
              <a:t> sind, bzw. unter dieser Annahme) oder in eine Zeit-Frequenz-</a:t>
            </a:r>
            <a:r>
              <a:rPr lang="de-DE" dirty="0" err="1">
                <a:ea typeface="ＭＳ Ｐゴシック" charset="0"/>
                <a:cs typeface="ＭＳ Ｐゴシック" charset="0"/>
              </a:rPr>
              <a:t>Darestellung</a:t>
            </a:r>
            <a:r>
              <a:rPr lang="de-DE" dirty="0">
                <a:ea typeface="ＭＳ Ｐゴシック" charset="0"/>
                <a:cs typeface="ＭＳ Ｐゴシック" charset="0"/>
              </a:rPr>
              <a:t> übertragen, in der der Zeitverlauf jeder Frequenz dargestellt ist.</a:t>
            </a:r>
          </a:p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Hier sieht man jetzt auch schon, dass es 2 Arten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Oszillatorischer</a:t>
            </a:r>
            <a:r>
              <a:rPr lang="de-DE" dirty="0">
                <a:ea typeface="ＭＳ Ｐゴシック" charset="0"/>
                <a:cs typeface="ＭＳ Ｐゴシック" charset="0"/>
              </a:rPr>
              <a:t> Aktivität gibt: induziert und evoziert.</a:t>
            </a:r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CA1C872-D3A7-7245-B692-D1860ABF2DC8}" type="slidenum">
              <a:rPr lang="de-DE" sz="1200"/>
              <a:pPr eaLnBrk="1" hangingPunct="1"/>
              <a:t>22</a:t>
            </a:fld>
            <a:endParaRPr 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Frage an Studis: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oscillate</a:t>
            </a:r>
            <a:r>
              <a:rPr lang="de-DE" dirty="0"/>
              <a:t>?</a:t>
            </a:r>
          </a:p>
          <a:p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Metronomes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22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Neuroscience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59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First: </a:t>
            </a:r>
            <a:r>
              <a:rPr lang="de-DE" dirty="0" err="1"/>
              <a:t>Evoked</a:t>
            </a:r>
            <a:r>
              <a:rPr lang="de-DE" dirty="0"/>
              <a:t> Gamma -&gt; Stimulus </a:t>
            </a:r>
            <a:r>
              <a:rPr lang="de-DE" dirty="0" err="1"/>
              <a:t>arrives</a:t>
            </a:r>
            <a:r>
              <a:rPr lang="de-DE" dirty="0"/>
              <a:t> 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visual</a:t>
            </a:r>
            <a:r>
              <a:rPr lang="de-DE" baseline="0" dirty="0"/>
              <a:t> </a:t>
            </a:r>
            <a:r>
              <a:rPr lang="de-DE" baseline="0" dirty="0" err="1"/>
              <a:t>cortex</a:t>
            </a:r>
            <a:r>
              <a:rPr lang="de-DE" baseline="0" dirty="0"/>
              <a:t>.</a:t>
            </a:r>
          </a:p>
          <a:p>
            <a:r>
              <a:rPr lang="de-DE" baseline="0" dirty="0"/>
              <a:t>Second: </a:t>
            </a:r>
            <a:r>
              <a:rPr lang="de-DE" baseline="0" dirty="0" err="1"/>
              <a:t>Induced</a:t>
            </a:r>
            <a:r>
              <a:rPr lang="de-DE" baseline="0" dirty="0"/>
              <a:t> Gamma -&gt;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Stimulus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987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fixed</a:t>
            </a:r>
            <a:r>
              <a:rPr lang="de-DE" baseline="0" dirty="0"/>
              <a:t>, but </a:t>
            </a:r>
            <a:r>
              <a:rPr lang="de-DE" baseline="0" dirty="0" err="1"/>
              <a:t>varies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salient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, but also </a:t>
            </a:r>
            <a:r>
              <a:rPr lang="de-DE" baseline="0" dirty="0" err="1"/>
              <a:t>look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influence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weak</a:t>
            </a:r>
            <a:r>
              <a:rPr lang="de-DE" baseline="0" dirty="0"/>
              <a:t> </a:t>
            </a:r>
            <a:r>
              <a:rPr lang="de-DE" baseline="0" dirty="0" err="1"/>
              <a:t>stimuli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21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 different BEFORE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onset</a:t>
            </a:r>
            <a:r>
              <a:rPr lang="de-DE" dirty="0"/>
              <a:t>.</a:t>
            </a:r>
          </a:p>
          <a:p>
            <a:r>
              <a:rPr lang="de-DE" dirty="0"/>
              <a:t>Alpha</a:t>
            </a:r>
            <a:r>
              <a:rPr lang="de-DE" baseline="0" dirty="0"/>
              <a:t> band (10 Hz) Power </a:t>
            </a:r>
            <a:r>
              <a:rPr lang="de-DE" baseline="0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onset</a:t>
            </a:r>
            <a:r>
              <a:rPr lang="de-DE" baseline="0" dirty="0"/>
              <a:t> </a:t>
            </a:r>
            <a:r>
              <a:rPr lang="de-DE" baseline="0" dirty="0" err="1"/>
              <a:t>influences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 Low Alpha -&gt; Higher </a:t>
            </a:r>
            <a:r>
              <a:rPr lang="de-DE" baseline="0" dirty="0" err="1"/>
              <a:t>Perception</a:t>
            </a:r>
            <a:r>
              <a:rPr lang="de-DE" baseline="0" dirty="0"/>
              <a:t> rate</a:t>
            </a:r>
          </a:p>
          <a:p>
            <a:r>
              <a:rPr lang="de-DE" baseline="0" dirty="0"/>
              <a:t>Alpha power </a:t>
            </a:r>
            <a:r>
              <a:rPr lang="de-DE" baseline="0" dirty="0" err="1"/>
              <a:t>indexes</a:t>
            </a:r>
            <a:r>
              <a:rPr lang="de-DE" baseline="0" dirty="0"/>
              <a:t> </a:t>
            </a:r>
            <a:r>
              <a:rPr lang="de-DE" baseline="0" dirty="0" err="1"/>
              <a:t>excitability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7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power, but also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Depending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a </a:t>
            </a:r>
            <a:r>
              <a:rPr lang="de-DE" baseline="0" dirty="0" err="1"/>
              <a:t>stimulus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further</a:t>
            </a:r>
            <a:r>
              <a:rPr lang="de-DE" baseline="0" dirty="0"/>
              <a:t> </a:t>
            </a:r>
            <a:r>
              <a:rPr lang="de-DE" baseline="0" dirty="0" err="1"/>
              <a:t>processed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not.</a:t>
            </a:r>
          </a:p>
          <a:p>
            <a:r>
              <a:rPr lang="de-DE" baseline="0" dirty="0" err="1"/>
              <a:t>Important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frontal </a:t>
            </a:r>
            <a:r>
              <a:rPr lang="de-DE" baseline="0" dirty="0" err="1"/>
              <a:t>electrode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57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does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occur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happens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I </a:t>
            </a:r>
            <a:r>
              <a:rPr lang="de-DE" baseline="0" dirty="0" err="1"/>
              <a:t>focus</a:t>
            </a:r>
            <a:r>
              <a:rPr lang="de-DE" baseline="0" dirty="0"/>
              <a:t> on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image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elements</a:t>
            </a:r>
            <a:r>
              <a:rPr lang="de-DE" baseline="0" dirty="0"/>
              <a:t> </a:t>
            </a:r>
            <a:r>
              <a:rPr lang="de-DE" baseline="0" dirty="0" err="1"/>
              <a:t>bound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?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act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mechanism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organize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perception</a:t>
            </a:r>
            <a:r>
              <a:rPr lang="de-DE" baseline="0" dirty="0"/>
              <a:t>.</a:t>
            </a:r>
          </a:p>
          <a:p>
            <a:r>
              <a:rPr lang="de-DE" baseline="0" dirty="0" err="1"/>
              <a:t>Stimuki</a:t>
            </a:r>
            <a:r>
              <a:rPr lang="de-DE" baseline="0" dirty="0"/>
              <a:t> </a:t>
            </a:r>
            <a:r>
              <a:rPr lang="de-DE" baseline="0" dirty="0" err="1"/>
              <a:t>themseleves</a:t>
            </a:r>
            <a:r>
              <a:rPr lang="de-DE" baseline="0" dirty="0"/>
              <a:t> </a:t>
            </a:r>
            <a:r>
              <a:rPr lang="de-DE" baseline="0" dirty="0" err="1"/>
              <a:t>evoke</a:t>
            </a:r>
            <a:r>
              <a:rPr lang="de-DE" baseline="0" dirty="0"/>
              <a:t> </a:t>
            </a:r>
            <a:r>
              <a:rPr lang="de-DE" baseline="0" dirty="0" err="1"/>
              <a:t>gamma</a:t>
            </a:r>
            <a:r>
              <a:rPr lang="de-DE" baseline="0" dirty="0"/>
              <a:t> band </a:t>
            </a:r>
            <a:r>
              <a:rPr lang="de-DE" baseline="0" dirty="0" err="1"/>
              <a:t>oscillations</a:t>
            </a:r>
            <a:r>
              <a:rPr lang="de-DE" baseline="0" dirty="0"/>
              <a:t> (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r>
              <a:rPr lang="de-DE" baseline="0" dirty="0"/>
              <a:t>).</a:t>
            </a:r>
          </a:p>
          <a:p>
            <a:r>
              <a:rPr lang="de-DE" baseline="0" dirty="0"/>
              <a:t>Visual </a:t>
            </a:r>
            <a:r>
              <a:rPr lang="de-DE" baseline="0" dirty="0" err="1"/>
              <a:t>Perception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organized</a:t>
            </a:r>
            <a:r>
              <a:rPr lang="de-DE" baseline="0" dirty="0"/>
              <a:t> in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alpha</a:t>
            </a:r>
            <a:r>
              <a:rPr lang="de-DE" baseline="0" dirty="0"/>
              <a:t> band </a:t>
            </a:r>
            <a:r>
              <a:rPr lang="de-DE" baseline="0" dirty="0" err="1"/>
              <a:t>defines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images</a:t>
            </a:r>
            <a:r>
              <a:rPr lang="de-DE" baseline="0" dirty="0"/>
              <a:t>. High </a:t>
            </a:r>
            <a:r>
              <a:rPr lang="de-DE" baseline="0" dirty="0" err="1"/>
              <a:t>alpha</a:t>
            </a:r>
            <a:r>
              <a:rPr lang="de-DE" baseline="0" dirty="0"/>
              <a:t> band power </a:t>
            </a:r>
            <a:r>
              <a:rPr lang="de-DE" baseline="0" dirty="0" err="1"/>
              <a:t>inhibits</a:t>
            </a:r>
            <a:r>
              <a:rPr lang="de-DE" baseline="0" dirty="0"/>
              <a:t> </a:t>
            </a:r>
            <a:r>
              <a:rPr lang="de-DE" baseline="0" dirty="0" err="1"/>
              <a:t>activity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phase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items</a:t>
            </a:r>
            <a:r>
              <a:rPr lang="de-DE" baseline="0" dirty="0"/>
              <a:t> </a:t>
            </a:r>
            <a:r>
              <a:rPr lang="de-DE" baseline="0" dirty="0" err="1"/>
              <a:t>either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coherent</a:t>
            </a:r>
            <a:r>
              <a:rPr lang="de-DE" baseline="0" dirty="0"/>
              <a:t> </a:t>
            </a:r>
            <a:r>
              <a:rPr lang="de-DE" baseline="0" dirty="0" err="1"/>
              <a:t>percept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separate </a:t>
            </a:r>
            <a:r>
              <a:rPr lang="de-DE" baseline="0" dirty="0" err="1"/>
              <a:t>events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3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29</a:t>
            </a:fld>
            <a:endParaRPr lang="de-DE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30</a:t>
            </a:fld>
            <a:endParaRPr lang="de-DE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31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20946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Obacht: 14 Targets * 4 = 56 Trials: 10%</a:t>
            </a:r>
            <a:r>
              <a:rPr lang="de-DE" baseline="0" dirty="0"/>
              <a:t> Ausschuss ist dann schon am unteren Rand der </a:t>
            </a:r>
            <a:r>
              <a:rPr lang="de-DE" baseline="0" dirty="0" err="1"/>
              <a:t>Trialzahl</a:t>
            </a:r>
            <a:endParaRPr lang="de-DE" baseline="0" dirty="0"/>
          </a:p>
          <a:p>
            <a:r>
              <a:rPr lang="de-DE" baseline="0" dirty="0"/>
              <a:t>21 Targets wären 15% -&gt; 84 Trials</a:t>
            </a:r>
          </a:p>
          <a:p>
            <a:r>
              <a:rPr lang="de-DE" baseline="0" dirty="0"/>
              <a:t>119 Standards wären 85%</a:t>
            </a:r>
          </a:p>
          <a:p>
            <a:endParaRPr lang="de-DE" baseline="0" dirty="0"/>
          </a:p>
          <a:p>
            <a:r>
              <a:rPr lang="de-DE" baseline="0" dirty="0"/>
              <a:t>28 Targets wären 20% -&gt; Einfacher auf Trial-Struktur anzuwenden (Verhältnis 1:5)</a:t>
            </a:r>
          </a:p>
          <a:p>
            <a:r>
              <a:rPr lang="de-DE" baseline="0" dirty="0"/>
              <a:t>Ziel: Klare Teiler finden!</a:t>
            </a:r>
          </a:p>
          <a:p>
            <a:r>
              <a:rPr lang="de-DE" baseline="0" dirty="0"/>
              <a:t>Option 1: Blöcke Bauen</a:t>
            </a:r>
          </a:p>
          <a:p>
            <a:r>
              <a:rPr lang="de-DE" baseline="0" dirty="0"/>
              <a:t>Option 2: Alle </a:t>
            </a:r>
            <a:r>
              <a:rPr lang="de-DE" baseline="0" dirty="0" err="1"/>
              <a:t>trials</a:t>
            </a:r>
            <a:r>
              <a:rPr lang="de-DE" baseline="0" dirty="0"/>
              <a:t> bauen, dann in 4 Blöcke teilen!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17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oscillations</a:t>
            </a:r>
            <a:endParaRPr lang="de-DE" baseline="0" dirty="0"/>
          </a:p>
          <a:p>
            <a:r>
              <a:rPr lang="de-DE" baseline="0" dirty="0"/>
              <a:t>ERP: Phase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,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amplitude</a:t>
            </a:r>
            <a:r>
              <a:rPr lang="de-DE" baseline="0" dirty="0"/>
              <a:t> </a:t>
            </a:r>
            <a:r>
              <a:rPr lang="de-DE" baseline="0" dirty="0" err="1"/>
              <a:t>varies</a:t>
            </a:r>
            <a:endParaRPr lang="de-DE" baseline="0" dirty="0"/>
          </a:p>
          <a:p>
            <a:r>
              <a:rPr lang="de-DE" baseline="0" dirty="0"/>
              <a:t>Time-</a:t>
            </a:r>
            <a:r>
              <a:rPr lang="de-DE" baseline="0" dirty="0" err="1"/>
              <a:t>Frequency</a:t>
            </a:r>
            <a:r>
              <a:rPr lang="de-DE" baseline="0" dirty="0"/>
              <a:t> Analysis: All </a:t>
            </a:r>
            <a:r>
              <a:rPr lang="de-DE" baseline="0" dirty="0" err="1"/>
              <a:t>aspects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vary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552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ea typeface="ＭＳ Ｐゴシック" charset="0"/>
              <a:cs typeface="ＭＳ Ｐゴシック" charset="0"/>
            </a:endParaRPr>
          </a:p>
          <a:p>
            <a:r>
              <a:rPr lang="de-DE" dirty="0">
                <a:ea typeface="ＭＳ Ｐゴシック" charset="0"/>
                <a:cs typeface="ＭＳ Ｐゴシック" charset="0"/>
              </a:rPr>
              <a:t>Multiple </a:t>
            </a:r>
            <a:r>
              <a:rPr lang="de-DE" dirty="0" err="1">
                <a:ea typeface="ＭＳ Ｐゴシック" charset="0"/>
                <a:cs typeface="ＭＳ Ｐゴシック" charset="0"/>
              </a:rPr>
              <a:t>Rhythms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active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the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same time. </a:t>
            </a:r>
          </a:p>
          <a:p>
            <a:r>
              <a:rPr lang="de-DE" baseline="0" dirty="0">
                <a:ea typeface="ＭＳ Ｐゴシック" charset="0"/>
                <a:cs typeface="ＭＳ Ｐゴシック" charset="0"/>
              </a:rPr>
              <a:t>Higher-order theta-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(7 Hz)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guides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attention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10 Hz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alpha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samples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perception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, 20 Hz Beta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rhythm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binds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different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cortical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areas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de-DE" baseline="0" dirty="0" err="1">
                <a:ea typeface="ＭＳ Ｐゴシック" charset="0"/>
                <a:cs typeface="ＭＳ Ｐゴシック" charset="0"/>
              </a:rPr>
              <a:t>together</a:t>
            </a:r>
            <a:r>
              <a:rPr lang="de-DE" baseline="0" dirty="0">
                <a:ea typeface="ＭＳ Ｐゴシック" charset="0"/>
                <a:cs typeface="ＭＳ Ｐゴシック" charset="0"/>
              </a:rPr>
              <a:t>.</a:t>
            </a: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37DE79-3ACC-2E4A-B846-E2C5960D3556}" type="slidenum">
              <a:rPr lang="de-DE" sz="1200"/>
              <a:pPr eaLnBrk="1" hangingPunct="1"/>
              <a:t>34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651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96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Demo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Clapping</a:t>
            </a: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Example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</a:t>
            </a:r>
            <a:r>
              <a:rPr lang="de-DE" sz="1200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Rhythmic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Behavior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emerges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noise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-&gt; Lateral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inhibition</a:t>
            </a:r>
            <a:endParaRPr lang="de-DE" sz="1200" kern="1200" baseline="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-&gt; In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crowd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all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seeing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hearing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being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friends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social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media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), in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our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brain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elements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neurons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)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also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strongly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interconnected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.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Multiple Elements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Stimulus: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„</a:t>
            </a:r>
            <a:r>
              <a:rPr lang="de-DE" baseline="0" dirty="0" err="1">
                <a:cs typeface="+mn-cs"/>
              </a:rPr>
              <a:t>encodes</a:t>
            </a:r>
            <a:r>
              <a:rPr lang="de-DE" baseline="0" dirty="0">
                <a:cs typeface="+mn-cs"/>
              </a:rPr>
              <a:t>“ Start </a:t>
            </a:r>
            <a:r>
              <a:rPr lang="de-DE" baseline="0" dirty="0" err="1">
                <a:cs typeface="+mn-cs"/>
              </a:rPr>
              <a:t>or</a:t>
            </a:r>
            <a:r>
              <a:rPr lang="de-DE" baseline="0" dirty="0">
                <a:cs typeface="+mn-cs"/>
              </a:rPr>
              <a:t> End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Concert, Neurons </a:t>
            </a:r>
            <a:r>
              <a:rPr lang="de-DE" baseline="0" dirty="0" err="1">
                <a:cs typeface="+mn-cs"/>
              </a:rPr>
              <a:t>encode</a:t>
            </a:r>
            <a:r>
              <a:rPr lang="de-DE" baseline="0" dirty="0">
                <a:cs typeface="+mn-cs"/>
              </a:rPr>
              <a:t> Stimuli.</a:t>
            </a:r>
          </a:p>
          <a:p>
            <a:pPr marL="0" indent="0">
              <a:buFontTx/>
              <a:buNone/>
              <a:defRPr/>
            </a:pPr>
            <a:r>
              <a:rPr lang="de-DE" baseline="0" dirty="0">
                <a:cs typeface="+mn-cs"/>
              </a:rPr>
              <a:t>Just </a:t>
            </a:r>
            <a:r>
              <a:rPr lang="de-DE" baseline="0" dirty="0" err="1">
                <a:cs typeface="+mn-cs"/>
              </a:rPr>
              <a:t>as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crowd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microphones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can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action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from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away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neocortex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made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up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usually</a:t>
            </a:r>
            <a:r>
              <a:rPr lang="de-DE" baseline="0" dirty="0">
                <a:cs typeface="+mn-cs"/>
              </a:rPr>
              <a:t>) 6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pyramidal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lot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other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supporting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glia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interneurons</a:t>
            </a:r>
            <a:r>
              <a:rPr lang="de-DE" baseline="0" dirty="0">
                <a:cs typeface="+mn-cs"/>
              </a:rPr>
              <a:t> etc.).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neocortex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made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up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usually</a:t>
            </a:r>
            <a:r>
              <a:rPr lang="de-DE" baseline="0" dirty="0">
                <a:cs typeface="+mn-cs"/>
              </a:rPr>
              <a:t>) 6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pyramidal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a </a:t>
            </a:r>
            <a:r>
              <a:rPr lang="de-DE" baseline="0" dirty="0" err="1">
                <a:cs typeface="+mn-cs"/>
              </a:rPr>
              <a:t>lot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other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supporting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 (</a:t>
            </a:r>
            <a:r>
              <a:rPr lang="de-DE" baseline="0" dirty="0" err="1">
                <a:cs typeface="+mn-cs"/>
              </a:rPr>
              <a:t>glia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cells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interneurons</a:t>
            </a:r>
            <a:r>
              <a:rPr lang="de-DE" baseline="0" dirty="0">
                <a:cs typeface="+mn-cs"/>
              </a:rPr>
              <a:t> etc.).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 dirty="0">
              <a:cs typeface="+mn-cs"/>
            </a:endParaRPr>
          </a:p>
          <a:p>
            <a:pPr marL="0" indent="0">
              <a:buFontTx/>
              <a:buNone/>
              <a:defRPr/>
            </a:pPr>
            <a:r>
              <a:rPr lang="de-DE" dirty="0">
                <a:cs typeface="+mn-cs"/>
              </a:rPr>
              <a:t>Different </a:t>
            </a:r>
            <a:r>
              <a:rPr lang="de-DE" dirty="0" err="1">
                <a:cs typeface="+mn-cs"/>
              </a:rPr>
              <a:t>Layers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have</a:t>
            </a:r>
            <a:r>
              <a:rPr lang="de-DE" dirty="0">
                <a:cs typeface="+mn-cs"/>
              </a:rPr>
              <a:t> different </a:t>
            </a:r>
            <a:r>
              <a:rPr lang="de-DE" dirty="0" err="1">
                <a:cs typeface="+mn-cs"/>
              </a:rPr>
              <a:t>tasks</a:t>
            </a:r>
            <a:r>
              <a:rPr lang="de-DE" dirty="0">
                <a:cs typeface="+mn-cs"/>
              </a:rPr>
              <a:t>. </a:t>
            </a:r>
            <a:r>
              <a:rPr lang="de-DE" dirty="0" err="1">
                <a:cs typeface="+mn-cs"/>
              </a:rPr>
              <a:t>Ascending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input</a:t>
            </a:r>
            <a:r>
              <a:rPr lang="de-DE" dirty="0">
                <a:cs typeface="+mn-cs"/>
              </a:rPr>
              <a:t> (e.g. Visual </a:t>
            </a:r>
            <a:r>
              <a:rPr lang="de-DE" dirty="0" err="1">
                <a:cs typeface="+mn-cs"/>
              </a:rPr>
              <a:t>or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auditory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information</a:t>
            </a:r>
            <a:r>
              <a:rPr lang="de-DE" dirty="0">
                <a:cs typeface="+mn-cs"/>
              </a:rPr>
              <a:t>)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&amp; 4,Thalamic </a:t>
            </a:r>
            <a:r>
              <a:rPr lang="de-DE" baseline="0" dirty="0" err="1">
                <a:cs typeface="+mn-cs"/>
              </a:rPr>
              <a:t>input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arrives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3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5,  </a:t>
            </a:r>
            <a:r>
              <a:rPr lang="de-DE" baseline="0" dirty="0" err="1">
                <a:cs typeface="+mn-cs"/>
              </a:rPr>
              <a:t>Cortico-Cortical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connections</a:t>
            </a:r>
            <a:r>
              <a:rPr lang="de-DE" baseline="0" dirty="0">
                <a:cs typeface="+mn-cs"/>
              </a:rPr>
              <a:t> in </a:t>
            </a:r>
            <a:r>
              <a:rPr lang="de-DE" baseline="0" dirty="0" err="1">
                <a:cs typeface="+mn-cs"/>
              </a:rPr>
              <a:t>layers</a:t>
            </a:r>
            <a:r>
              <a:rPr lang="de-DE" baseline="0" dirty="0">
                <a:cs typeface="+mn-cs"/>
              </a:rPr>
              <a:t> 1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6.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Frage an Studis: Neurons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communicate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but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how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?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What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Processes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are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relevant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get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Information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A </a:t>
            </a:r>
            <a:r>
              <a:rPr lang="de-DE" sz="1200" kern="1200" baseline="0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  <a:r>
              <a:rPr lang="de-DE" sz="1200" kern="1200" baseline="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B?</a:t>
            </a:r>
            <a:endParaRPr lang="de-DE" sz="1200" kern="12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>
                <a:cs typeface="+mn-cs"/>
              </a:rPr>
              <a:t>C. </a:t>
            </a:r>
            <a:r>
              <a:rPr lang="de-DE" dirty="0" err="1">
                <a:cs typeface="+mn-cs"/>
              </a:rPr>
              <a:t>Elegans</a:t>
            </a:r>
            <a:endParaRPr lang="de-DE" dirty="0">
              <a:cs typeface="+mn-cs"/>
            </a:endParaRPr>
          </a:p>
          <a:p>
            <a:pPr>
              <a:defRPr/>
            </a:pPr>
            <a:r>
              <a:rPr lang="de-DE" dirty="0" err="1">
                <a:cs typeface="+mn-cs"/>
              </a:rPr>
              <a:t>One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way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to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record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data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is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by</a:t>
            </a:r>
            <a:r>
              <a:rPr lang="de-DE" dirty="0">
                <a:cs typeface="+mn-cs"/>
              </a:rPr>
              <a:t> </a:t>
            </a:r>
            <a:r>
              <a:rPr lang="de-DE" dirty="0" err="1">
                <a:cs typeface="+mn-cs"/>
              </a:rPr>
              <a:t>using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small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electrodes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electrical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close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. </a:t>
            </a:r>
            <a:r>
              <a:rPr lang="de-DE" baseline="0" dirty="0" err="1">
                <a:cs typeface="+mn-cs"/>
              </a:rPr>
              <a:t>Similar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looking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at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one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audience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member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clapping</a:t>
            </a:r>
            <a:r>
              <a:rPr lang="de-DE" baseline="0" dirty="0">
                <a:cs typeface="+mn-cs"/>
              </a:rPr>
              <a:t>, </a:t>
            </a:r>
            <a:r>
              <a:rPr lang="de-DE" baseline="0" dirty="0" err="1">
                <a:cs typeface="+mn-cs"/>
              </a:rPr>
              <a:t>we‘re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recording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the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firing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activity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of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single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here</a:t>
            </a:r>
            <a:r>
              <a:rPr lang="de-DE" baseline="0" dirty="0">
                <a:cs typeface="+mn-cs"/>
              </a:rPr>
              <a:t>.</a:t>
            </a:r>
          </a:p>
          <a:p>
            <a:pPr>
              <a:defRPr/>
            </a:pPr>
            <a:r>
              <a:rPr lang="de-DE" baseline="0" dirty="0">
                <a:cs typeface="+mn-cs"/>
              </a:rPr>
              <a:t>This </a:t>
            </a:r>
            <a:r>
              <a:rPr lang="de-DE" baseline="0" dirty="0" err="1">
                <a:cs typeface="+mn-cs"/>
              </a:rPr>
              <a:t>is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rather</a:t>
            </a:r>
            <a:r>
              <a:rPr lang="de-DE" baseline="0" dirty="0">
                <a:cs typeface="+mn-cs"/>
              </a:rPr>
              <a:t> invasive </a:t>
            </a:r>
            <a:r>
              <a:rPr lang="de-DE" baseline="0" dirty="0" err="1">
                <a:cs typeface="+mn-cs"/>
              </a:rPr>
              <a:t>and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takes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quite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some</a:t>
            </a:r>
            <a:r>
              <a:rPr lang="de-DE" baseline="0" dirty="0">
                <a:cs typeface="+mn-cs"/>
              </a:rPr>
              <a:t> time </a:t>
            </a:r>
            <a:r>
              <a:rPr lang="de-DE" baseline="0" dirty="0" err="1">
                <a:cs typeface="+mn-cs"/>
              </a:rPr>
              <a:t>to</a:t>
            </a:r>
            <a:r>
              <a:rPr lang="de-DE" baseline="0" dirty="0">
                <a:cs typeface="+mn-cs"/>
              </a:rPr>
              <a:t> find a </a:t>
            </a:r>
            <a:r>
              <a:rPr lang="de-DE" baseline="0" dirty="0" err="1">
                <a:cs typeface="+mn-cs"/>
              </a:rPr>
              <a:t>responsive</a:t>
            </a:r>
            <a:r>
              <a:rPr lang="de-DE" baseline="0" dirty="0">
                <a:cs typeface="+mn-cs"/>
              </a:rPr>
              <a:t> </a:t>
            </a:r>
            <a:r>
              <a:rPr lang="de-DE" baseline="0" dirty="0" err="1">
                <a:cs typeface="+mn-cs"/>
              </a:rPr>
              <a:t>neuron</a:t>
            </a:r>
            <a:r>
              <a:rPr lang="de-DE" baseline="0" dirty="0">
                <a:cs typeface="+mn-cs"/>
              </a:rPr>
              <a:t>.</a:t>
            </a:r>
            <a:endParaRPr lang="de-DE" dirty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1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640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592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338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4120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559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9053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8468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4608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09786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307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586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8297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97620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8790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7700" y="2012950"/>
            <a:ext cx="7345363" cy="138906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400" y="3671888"/>
            <a:ext cx="604996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12643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5259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6970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53363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9291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454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33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70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2690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5239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965936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262688" y="258763"/>
            <a:ext cx="1943100" cy="553243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800" y="258763"/>
            <a:ext cx="5678488" cy="55324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53562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3988" cy="10795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4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938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614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8779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0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1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352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258763"/>
            <a:ext cx="77739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272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8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7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43743"/>
            <a:ext cx="561677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das Format des </a:t>
            </a:r>
            <a:r>
              <a:rPr lang="en-GB" dirty="0" err="1"/>
              <a:t>Titeltextes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16063"/>
            <a:ext cx="777398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Gliederungstextes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Sechste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Siebente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Achte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  <a:p>
            <a:pPr lvl="4"/>
            <a:r>
              <a:rPr lang="en-GB" dirty="0" err="1"/>
              <a:t>Neunte</a:t>
            </a:r>
            <a:r>
              <a:rPr lang="en-GB" dirty="0"/>
              <a:t> </a:t>
            </a:r>
            <a:r>
              <a:rPr lang="en-GB" dirty="0" err="1"/>
              <a:t>Gliederungsebene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192838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BCF1ED-2BAE-6049-A6A9-E6D0D8A3F2D4}" type="slidenum">
              <a:rPr lang="de-DE" smtClean="0">
                <a:solidFill>
                  <a:schemeClr val="tx1"/>
                </a:solidFill>
                <a:latin typeface="D-DIN"/>
                <a:cs typeface="D-DIN"/>
              </a:rPr>
              <a:t>‹Nr.›</a:t>
            </a:fld>
            <a:endParaRPr lang="de-DE" dirty="0">
              <a:solidFill>
                <a:schemeClr val="tx1"/>
              </a:solidFill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38062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 rtl="0" eaLnBrk="0" fontAlgn="base" hangingPunct="0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4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https:/doi.org/10.1016/S0262-4079(10)61684-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25" y="72355"/>
            <a:ext cx="5472757" cy="1079500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Springschool</a:t>
            </a:r>
            <a:r>
              <a:rPr lang="en-US" b="1" dirty="0">
                <a:solidFill>
                  <a:schemeClr val="bg1"/>
                </a:solidFill>
              </a:rPr>
              <a:t> 2022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536231"/>
            <a:ext cx="7632997" cy="1254969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Prof. Dr. Julian </a:t>
            </a:r>
            <a:r>
              <a:rPr lang="en-US" sz="1600" dirty="0" err="1"/>
              <a:t>Keil</a:t>
            </a:r>
            <a:endParaRPr lang="en-US" sz="1600" dirty="0"/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Biologische</a:t>
            </a:r>
            <a:r>
              <a:rPr lang="en-US" sz="1600" dirty="0"/>
              <a:t> </a:t>
            </a:r>
            <a:r>
              <a:rPr lang="en-US" sz="1600" dirty="0" err="1"/>
              <a:t>Psychologie</a:t>
            </a:r>
            <a:r>
              <a:rPr lang="en-US" sz="1600" dirty="0"/>
              <a:t> | Christian-</a:t>
            </a:r>
            <a:r>
              <a:rPr lang="en-US" sz="1600" dirty="0" err="1"/>
              <a:t>Albrechts</a:t>
            </a:r>
            <a:r>
              <a:rPr lang="en-US" sz="1600" dirty="0"/>
              <a:t>-</a:t>
            </a:r>
            <a:r>
              <a:rPr lang="en-US" sz="1600" dirty="0" err="1"/>
              <a:t>Universität</a:t>
            </a:r>
            <a:r>
              <a:rPr lang="en-US" sz="1600" dirty="0"/>
              <a:t> Kiel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www.biopsych.uni-kiel.de</a:t>
            </a:r>
            <a:r>
              <a:rPr lang="en-US" sz="1600" dirty="0"/>
              <a:t> | </a:t>
            </a:r>
            <a:r>
              <a:rPr lang="en-US" sz="1600" dirty="0" err="1"/>
              <a:t>keil@psychologie.uni-kiel.de</a:t>
            </a:r>
            <a:r>
              <a:rPr lang="en-US" sz="1600" dirty="0"/>
              <a:t> | @</a:t>
            </a:r>
            <a:r>
              <a:rPr lang="en-US" sz="1600" dirty="0" err="1"/>
              <a:t>drjuliankeil</a:t>
            </a:r>
            <a:endParaRPr lang="en-US" sz="1600" dirty="0"/>
          </a:p>
        </p:txBody>
      </p:sp>
      <p:pic>
        <p:nvPicPr>
          <p:cNvPr id="4" name="Bild 3" descr="alpha_osci_cut_3lin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22546" r="5052" b="50000"/>
          <a:stretch/>
        </p:blipFill>
        <p:spPr>
          <a:xfrm>
            <a:off x="-211002" y="1367879"/>
            <a:ext cx="913989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511895"/>
            <a:ext cx="3911959" cy="4464496"/>
          </a:xfrm>
          <a:prstGeom prst="rect">
            <a:avLst/>
          </a:prstGeom>
        </p:spPr>
      </p:pic>
      <p:pic>
        <p:nvPicPr>
          <p:cNvPr id="5" name="Bild 4" descr="Bear_2_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61" y="1583903"/>
            <a:ext cx="4640000" cy="432020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97949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ear_5_15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" y="1223863"/>
            <a:ext cx="6518665" cy="4444844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Signals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26944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Single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cell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Figure-3-Single-unit-recording-A-Schematic-showing-the-placement-of-the-tip-of-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3" y="1439887"/>
            <a:ext cx="5688534" cy="4189438"/>
          </a:xfrm>
          <a:prstGeom prst="rect">
            <a:avLst/>
          </a:prstGeom>
        </p:spPr>
      </p:pic>
      <p:pic>
        <p:nvPicPr>
          <p:cNvPr id="3" name="Bild 2" descr="CElegans_Ad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7387" y="2903121"/>
            <a:ext cx="4438636" cy="1944216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Bild 3" descr="berger_ee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8" y="1552396"/>
            <a:ext cx="2884754" cy="383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Bild 4" descr="berger_pati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45" y="1511895"/>
            <a:ext cx="2638733" cy="387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feld 1"/>
          <p:cNvSpPr txBox="1">
            <a:spLocks noChangeArrowheads="1"/>
          </p:cNvSpPr>
          <p:nvPr/>
        </p:nvSpPr>
        <p:spPr bwMode="auto">
          <a:xfrm>
            <a:off x="1326117" y="5458502"/>
            <a:ext cx="1777995" cy="45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2" tIns="43201" rIns="86402" bIns="4320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de-DE">
                <a:latin typeface="Calibri" charset="0"/>
                <a:cs typeface="Calibri" charset="0"/>
              </a:rPr>
              <a:t>Berger, 1929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Scalp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History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5622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EEG_Layers_Hari20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936005" y="1295871"/>
            <a:ext cx="6850757" cy="452596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RightHandRu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01" y="1943943"/>
            <a:ext cx="2663957" cy="2996952"/>
          </a:xfrm>
          <a:prstGeom prst="rect">
            <a:avLst/>
          </a:prstGeom>
        </p:spPr>
      </p:pic>
      <p:pic>
        <p:nvPicPr>
          <p:cNvPr id="6" name="Bild 5" descr="ERP_Visual_Top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3" t="4560" r="9744" b="28593"/>
          <a:stretch/>
        </p:blipFill>
        <p:spPr>
          <a:xfrm>
            <a:off x="6336605" y="1223863"/>
            <a:ext cx="1512168" cy="4629994"/>
          </a:xfrm>
          <a:prstGeom prst="rect">
            <a:avLst/>
          </a:prstGeom>
        </p:spPr>
      </p:pic>
      <p:pic>
        <p:nvPicPr>
          <p:cNvPr id="7" name="Bild 3" descr="Bildschirmfoto 2010-12-08 um 13.5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7" y="1799927"/>
            <a:ext cx="2952328" cy="111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Bildschirmfoto 2010-12-08 um 14.10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" y="2880047"/>
            <a:ext cx="3616493" cy="247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35720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information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transported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can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we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record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it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?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295871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Neurons communicate by electrical signals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Electrical signals encode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Summed electrical signals at the dendrites can be recorded through EEG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Rhythmic changes in local activity</a:t>
            </a:r>
          </a:p>
        </p:txBody>
      </p:sp>
      <p:pic>
        <p:nvPicPr>
          <p:cNvPr id="6" name="Bild 1" descr="EEG_Layers_Hari2015.jpg">
            <a:extLst>
              <a:ext uri="{FF2B5EF4-FFF2-40B4-BE49-F238E27FC236}">
                <a16:creationId xmlns:a16="http://schemas.microsoft.com/office/drawing/2014/main" id="{7AA30BC7-73CE-7241-A622-2EB3C1389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3"/>
          <a:stretch/>
        </p:blipFill>
        <p:spPr>
          <a:xfrm>
            <a:off x="4064676" y="1367879"/>
            <a:ext cx="3824523" cy="2526675"/>
          </a:xfrm>
          <a:prstGeom prst="rect">
            <a:avLst/>
          </a:prstGeom>
        </p:spPr>
      </p:pic>
      <p:pic>
        <p:nvPicPr>
          <p:cNvPr id="8" name="Bild 3" descr="berger_eeg1.jpg">
            <a:extLst>
              <a:ext uri="{FF2B5EF4-FFF2-40B4-BE49-F238E27FC236}">
                <a16:creationId xmlns:a16="http://schemas.microsoft.com/office/drawing/2014/main" id="{B0057738-77A6-0643-96FF-A8C871B46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59"/>
          <a:stretch/>
        </p:blipFill>
        <p:spPr bwMode="auto">
          <a:xfrm>
            <a:off x="4258734" y="4209166"/>
            <a:ext cx="3630465" cy="139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796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3" y="1219663"/>
            <a:ext cx="6984776" cy="482873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11206255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Evoked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1338" y="1357158"/>
            <a:ext cx="5941324" cy="401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88736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Experiment: Processing Speed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72B91-E2D0-A9E8-1282-613E5868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81" y="1652587"/>
            <a:ext cx="3175000" cy="317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2FE887-1DA5-9CA6-48B9-40267379BAFC}"/>
              </a:ext>
            </a:extLst>
          </p:cNvPr>
          <p:cNvSpPr txBox="1"/>
          <p:nvPr/>
        </p:nvSpPr>
        <p:spPr>
          <a:xfrm>
            <a:off x="3446868" y="4572410"/>
            <a:ext cx="1747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tx1"/>
                </a:solidFill>
                <a:latin typeface="D-DIN" panose="020B0504030202030204" pitchFamily="34" charset="77"/>
              </a:rPr>
              <a:t>Menti.com</a:t>
            </a:r>
            <a:endParaRPr lang="de-DE" sz="2800" dirty="0">
              <a:solidFill>
                <a:schemeClr val="tx1"/>
              </a:solidFill>
              <a:latin typeface="D-DIN" panose="020B0504030202030204" pitchFamily="34" charset="77"/>
            </a:endParaRPr>
          </a:p>
          <a:p>
            <a:pPr algn="ctr"/>
            <a:r>
              <a:rPr lang="de-DE" sz="2800" dirty="0">
                <a:solidFill>
                  <a:schemeClr val="tx1"/>
                </a:solidFill>
                <a:latin typeface="D-DIN" panose="020B0504030202030204" pitchFamily="34" charset="77"/>
              </a:rPr>
              <a:t>5709 7797</a:t>
            </a:r>
          </a:p>
        </p:txBody>
      </p:sp>
    </p:spTree>
    <p:extLst>
      <p:ext uri="{BB962C8B-B14F-4D97-AF65-F5344CB8AC3E}">
        <p14:creationId xmlns:p14="http://schemas.microsoft.com/office/powerpoint/2010/main" val="72457315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</a:p>
        </p:txBody>
      </p:sp>
      <p:pic>
        <p:nvPicPr>
          <p:cNvPr id="4" name="Synchronization of Metronomes[SD,640x480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4067" y="1223862"/>
            <a:ext cx="5652628" cy="4239471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=Au5tGPPcPus</a:t>
            </a:r>
          </a:p>
        </p:txBody>
      </p:sp>
    </p:spTree>
    <p:extLst>
      <p:ext uri="{BB962C8B-B14F-4D97-AF65-F5344CB8AC3E}">
        <p14:creationId xmlns:p14="http://schemas.microsoft.com/office/powerpoint/2010/main" val="2567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opVsTargetT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58" y="1"/>
            <a:ext cx="4536406" cy="2168732"/>
          </a:xfrm>
          <a:prstGeom prst="rect">
            <a:avLst/>
          </a:prstGeom>
        </p:spPr>
      </p:pic>
      <p:pic>
        <p:nvPicPr>
          <p:cNvPr id="12" name="Bild 11" descr="PopVsTarget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6"/>
          <a:stretch/>
        </p:blipFill>
        <p:spPr>
          <a:xfrm>
            <a:off x="1132983" y="2160907"/>
            <a:ext cx="1867531" cy="1590206"/>
          </a:xfrm>
          <a:prstGeom prst="rect">
            <a:avLst/>
          </a:prstGeom>
        </p:spPr>
      </p:pic>
      <p:pic>
        <p:nvPicPr>
          <p:cNvPr id="13" name="Bild 12" descr="PopVsTarget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5" t="756" r="-419" b="-756"/>
          <a:stretch/>
        </p:blipFill>
        <p:spPr>
          <a:xfrm>
            <a:off x="4479106" y="2160906"/>
            <a:ext cx="1867532" cy="159020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2" name="Bild 3" descr="BottomUpNovelP3.png">
            <a:extLst>
              <a:ext uri="{FF2B5EF4-FFF2-40B4-BE49-F238E27FC236}">
                <a16:creationId xmlns:a16="http://schemas.microsoft.com/office/drawing/2014/main" id="{A964B86A-1791-A175-9CDB-B1258C2F7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5" y="3778208"/>
            <a:ext cx="3218447" cy="2188205"/>
          </a:xfrm>
          <a:prstGeom prst="rect">
            <a:avLst/>
          </a:prstGeom>
        </p:spPr>
      </p:pic>
      <p:pic>
        <p:nvPicPr>
          <p:cNvPr id="3" name="Bild 13" descr="TopDownTargetP3.png">
            <a:extLst>
              <a:ext uri="{FF2B5EF4-FFF2-40B4-BE49-F238E27FC236}">
                <a16:creationId xmlns:a16="http://schemas.microsoft.com/office/drawing/2014/main" id="{537835CA-4167-C3EB-2E57-3142BCFD1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65" y="3778208"/>
            <a:ext cx="3073622" cy="21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8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Fourier Analysis</a:t>
            </a:r>
          </a:p>
        </p:txBody>
      </p:sp>
      <p:pic>
        <p:nvPicPr>
          <p:cNvPr id="2" name="Bild 1" descr="FT_FreqDe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911"/>
            <a:ext cx="8640763" cy="3855869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1078246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Bild 3" descr="Tallon-Baudry Evoked Indu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66" y="1223863"/>
            <a:ext cx="5194958" cy="458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7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0" r="49505"/>
          <a:stretch/>
        </p:blipFill>
        <p:spPr bwMode="auto">
          <a:xfrm>
            <a:off x="1872109" y="4176191"/>
            <a:ext cx="2623188" cy="162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 descr="Tallon-Baudry Evoked Induc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7" b="35250"/>
          <a:stretch/>
        </p:blipFill>
        <p:spPr bwMode="auto">
          <a:xfrm>
            <a:off x="1872109" y="1223863"/>
            <a:ext cx="2336330" cy="296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4977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schirmfoto 2011-05-25 um 15.23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08" y="1584037"/>
            <a:ext cx="4248436" cy="421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7" name="Bild 3" descr="Bildschirmfoto 2011-05-25 um 15.23.47.png">
            <a:extLst>
              <a:ext uri="{FF2B5EF4-FFF2-40B4-BE49-F238E27FC236}">
                <a16:creationId xmlns:a16="http://schemas.microsoft.com/office/drawing/2014/main" id="{173DFF1E-CECA-4742-97DD-82CE470A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" y="1583903"/>
            <a:ext cx="4266962" cy="42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3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allon-Baudry1999_Gam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77" y="1151855"/>
            <a:ext cx="5460189" cy="496828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Induced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7440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Detection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VanDijk2008_S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9" y="1511895"/>
            <a:ext cx="6912768" cy="4174888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35077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VanDijk2008_AlphaPo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" y="1655911"/>
            <a:ext cx="7886700" cy="38862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8578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Busch2009_Alpha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" y="1295871"/>
            <a:ext cx="7920782" cy="46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: Attention</a:t>
            </a:r>
          </a:p>
        </p:txBody>
      </p:sp>
      <p:pic>
        <p:nvPicPr>
          <p:cNvPr id="3" name="Bild 2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0"/>
          <a:stretch/>
        </p:blipFill>
        <p:spPr>
          <a:xfrm>
            <a:off x="550229" y="1224135"/>
            <a:ext cx="7540305" cy="2480956"/>
          </a:xfrm>
          <a:prstGeom prst="rect">
            <a:avLst/>
          </a:prstGeom>
        </p:spPr>
      </p:pic>
      <p:pic>
        <p:nvPicPr>
          <p:cNvPr id="6" name="Bild 5" descr="Jensen2012_AlphaMechani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47773"/>
          <a:stretch/>
        </p:blipFill>
        <p:spPr>
          <a:xfrm>
            <a:off x="1008013" y="3705091"/>
            <a:ext cx="3312368" cy="2745204"/>
          </a:xfrm>
          <a:prstGeom prst="rect">
            <a:avLst/>
          </a:prstGeom>
        </p:spPr>
      </p:pic>
      <p:pic>
        <p:nvPicPr>
          <p:cNvPr id="2" name="Bild 5" descr="Jensen2012_AlphaMechanism.png">
            <a:extLst>
              <a:ext uri="{FF2B5EF4-FFF2-40B4-BE49-F238E27FC236}">
                <a16:creationId xmlns:a16="http://schemas.microsoft.com/office/drawing/2014/main" id="{3952298E-D8B0-CCE3-CE83-1112EF941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47773" r="48544"/>
          <a:stretch/>
        </p:blipFill>
        <p:spPr>
          <a:xfrm>
            <a:off x="4104357" y="3734971"/>
            <a:ext cx="3448000" cy="27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Summary: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Role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neural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oscillations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for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cognition</a:t>
            </a:r>
            <a:endParaRPr lang="de-DE" sz="2400" b="1" dirty="0">
              <a:solidFill>
                <a:srgbClr val="FFFFFF"/>
              </a:solidFill>
              <a:latin typeface="D-DIN" panose="020B0504030202030204" pitchFamily="34" charset="77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summed postsynaptic potentials encode stimulus processing and cognitive processes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ERPs are summed fixed-latency (same phase) signals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Time-frequency analysis can recover time-varying amplitude changes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Changes in neural activity influence perception and cognition</a:t>
            </a:r>
          </a:p>
        </p:txBody>
      </p:sp>
    </p:spTree>
    <p:extLst>
      <p:ext uri="{BB962C8B-B14F-4D97-AF65-F5344CB8AC3E}">
        <p14:creationId xmlns:p14="http://schemas.microsoft.com/office/powerpoint/2010/main" val="38126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3" y="1219663"/>
            <a:ext cx="6984776" cy="482873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5351800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Bild 3" descr="Decoding Brainwav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6"/>
          <a:stretch>
            <a:fillRect/>
          </a:stretch>
        </p:blipFill>
        <p:spPr bwMode="auto">
          <a:xfrm>
            <a:off x="287933" y="1222530"/>
            <a:ext cx="4788428" cy="481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Summary</a:t>
            </a:r>
          </a:p>
        </p:txBody>
      </p:sp>
      <p:pic>
        <p:nvPicPr>
          <p:cNvPr id="2" name="Bild 1" descr="51OAQGtsWHL._SX333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25" y="1727919"/>
            <a:ext cx="2561946" cy="381615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6674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Let‘s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get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to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 panose="020B0504030202030204" pitchFamily="34" charset="77"/>
              </a:rPr>
              <a:t>work</a:t>
            </a: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!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4536653" cy="427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Today: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Record ERP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Resting State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Tomorrow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Analyze Data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77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4001342"/>
            <a:ext cx="7773988" cy="255111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 err="1"/>
              <a:t>Colored</a:t>
            </a:r>
            <a:r>
              <a:rPr lang="de-DE" dirty="0"/>
              <a:t> Stimuli</a:t>
            </a:r>
          </a:p>
          <a:p>
            <a:pPr lvl="1">
              <a:buFont typeface="Arial"/>
              <a:buChar char="•"/>
            </a:pPr>
            <a:r>
              <a:rPr lang="de-DE" dirty="0"/>
              <a:t>75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? </a:t>
            </a:r>
          </a:p>
          <a:p>
            <a:pPr lvl="1">
              <a:buFont typeface="Arial"/>
              <a:buChar char="•"/>
            </a:pPr>
            <a:r>
              <a:rPr lang="de-DE" dirty="0"/>
              <a:t>Attention: </a:t>
            </a:r>
            <a:r>
              <a:rPr lang="de-DE" dirty="0" err="1"/>
              <a:t>Use</a:t>
            </a:r>
            <a:r>
              <a:rPr lang="de-DE" dirty="0"/>
              <a:t> multiples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screen</a:t>
            </a:r>
            <a:r>
              <a:rPr lang="de-DE" dirty="0"/>
              <a:t> </a:t>
            </a:r>
            <a:r>
              <a:rPr lang="de-DE" dirty="0" err="1"/>
              <a:t>refresh</a:t>
            </a:r>
            <a:r>
              <a:rPr lang="de-DE" dirty="0"/>
              <a:t> rate 1000/60:</a:t>
            </a:r>
          </a:p>
          <a:p>
            <a:pPr lvl="2">
              <a:buFont typeface="Arial"/>
              <a:buChar char="•"/>
            </a:pPr>
            <a:r>
              <a:rPr lang="nb-NO" dirty="0"/>
              <a:t>1: 16.66667 2: 33.33333 3: 50.00000 4: 66.66667 5: 83.33333</a:t>
            </a:r>
          </a:p>
          <a:p>
            <a:pPr lvl="1">
              <a:buFont typeface="Arial"/>
              <a:buChar char="•"/>
            </a:pPr>
            <a:r>
              <a:rPr lang="nb-NO" dirty="0"/>
              <a:t>1.5 </a:t>
            </a:r>
            <a:r>
              <a:rPr lang="mr-IN" dirty="0"/>
              <a:t>–</a:t>
            </a:r>
            <a:r>
              <a:rPr lang="nb-NO" dirty="0"/>
              <a:t> 2.5 s random ITI</a:t>
            </a:r>
            <a:endParaRPr lang="de-DE" dirty="0"/>
          </a:p>
        </p:txBody>
      </p:sp>
      <p:pic>
        <p:nvPicPr>
          <p:cNvPr id="4" name="Bild 3" descr="Trialstrukt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3" y="1223863"/>
            <a:ext cx="8064797" cy="25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Experiment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176613" cy="482036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dirty="0"/>
              <a:t>Trial:</a:t>
            </a:r>
          </a:p>
          <a:p>
            <a:pPr lvl="1">
              <a:buFont typeface="Arial"/>
              <a:buChar char="•"/>
            </a:pPr>
            <a:r>
              <a:rPr lang="de-DE" dirty="0"/>
              <a:t>66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Stim</a:t>
            </a:r>
            <a:r>
              <a:rPr lang="de-DE" dirty="0"/>
              <a:t> + 2 s ITI</a:t>
            </a:r>
          </a:p>
          <a:p>
            <a:pPr lvl="1">
              <a:buFont typeface="Arial"/>
              <a:buChar char="•"/>
            </a:pPr>
            <a:r>
              <a:rPr lang="de-DE" dirty="0"/>
              <a:t>2066 </a:t>
            </a:r>
            <a:r>
              <a:rPr lang="de-DE" dirty="0" err="1"/>
              <a:t>ms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Block:</a:t>
            </a:r>
          </a:p>
          <a:p>
            <a:pPr lvl="1">
              <a:buFont typeface="Arial"/>
              <a:buChar char="•"/>
            </a:pPr>
            <a:r>
              <a:rPr lang="de-DE" dirty="0"/>
              <a:t>14 Targets (10%)?</a:t>
            </a:r>
          </a:p>
          <a:p>
            <a:pPr lvl="1">
              <a:buFont typeface="Arial"/>
              <a:buChar char="•"/>
            </a:pPr>
            <a:r>
              <a:rPr lang="de-DE" dirty="0"/>
              <a:t>126 Standard (90%))</a:t>
            </a:r>
          </a:p>
          <a:p>
            <a:pPr lvl="1">
              <a:buFont typeface="Arial"/>
              <a:buChar char="•"/>
            </a:pPr>
            <a:r>
              <a:rPr lang="de-DE" dirty="0"/>
              <a:t>140 Trials -&gt; 4.82 </a:t>
            </a:r>
            <a:r>
              <a:rPr lang="de-DE" dirty="0" err="1"/>
              <a:t>minutes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Task: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pPr>
              <a:buFont typeface="Arial"/>
              <a:buChar char="•"/>
            </a:pPr>
            <a:r>
              <a:rPr lang="de-DE" dirty="0"/>
              <a:t>Experiment:</a:t>
            </a:r>
          </a:p>
          <a:p>
            <a:pPr lvl="1">
              <a:buFont typeface="Arial"/>
              <a:buChar char="•"/>
            </a:pPr>
            <a:r>
              <a:rPr lang="de-DE" dirty="0"/>
              <a:t>5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resting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lvl="1">
              <a:buFont typeface="Arial"/>
              <a:buChar char="•"/>
            </a:pPr>
            <a:r>
              <a:rPr lang="de-DE" dirty="0"/>
              <a:t>4 </a:t>
            </a:r>
            <a:r>
              <a:rPr lang="de-DE" dirty="0" err="1"/>
              <a:t>blocks</a:t>
            </a:r>
            <a:r>
              <a:rPr lang="de-DE" dirty="0"/>
              <a:t> -&gt; 560 </a:t>
            </a:r>
            <a:r>
              <a:rPr lang="de-DE" dirty="0" err="1"/>
              <a:t>trials</a:t>
            </a:r>
            <a:r>
              <a:rPr lang="de-DE" dirty="0"/>
              <a:t> total</a:t>
            </a:r>
          </a:p>
        </p:txBody>
      </p:sp>
      <p:pic>
        <p:nvPicPr>
          <p:cNvPr id="4" name="Bild 3" descr="Experimentstrukt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21" y="2736031"/>
            <a:ext cx="4272842" cy="19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0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 panose="020B0504030202030204" pitchFamily="34" charset="77"/>
              </a:rPr>
              <a:t>P3 Analysis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31800" y="1516063"/>
            <a:ext cx="3672557" cy="427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Positive wave after 300 </a:t>
            </a:r>
            <a:r>
              <a:rPr lang="en-US" sz="2400" dirty="0" err="1">
                <a:ea typeface="ＭＳ Ｐゴシック" charset="0"/>
              </a:rPr>
              <a:t>ms</a:t>
            </a:r>
            <a:r>
              <a:rPr lang="en-US" sz="2400" dirty="0">
                <a:ea typeface="ＭＳ Ｐゴシック" charset="0"/>
              </a:rPr>
              <a:t> post target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Compare to standard!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Index of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Attention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Working Memory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Cognitive Control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Subcomponents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P3a: Surprise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ea typeface="ＭＳ Ｐゴシック" charset="0"/>
              </a:rPr>
              <a:t>P3b: Oddball </a:t>
            </a:r>
          </a:p>
        </p:txBody>
      </p:sp>
      <p:pic>
        <p:nvPicPr>
          <p:cNvPr id="10" name="Bild 3" descr="Rockstroh_1992_1.png">
            <a:extLst>
              <a:ext uri="{FF2B5EF4-FFF2-40B4-BE49-F238E27FC236}">
                <a16:creationId xmlns:a16="http://schemas.microsoft.com/office/drawing/2014/main" id="{F299E028-CD56-D94F-B783-413843877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76" y="2159967"/>
            <a:ext cx="4262287" cy="331209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FE6459A-8FF9-684A-BC3F-7FDD9453436A}"/>
              </a:ext>
            </a:extLst>
          </p:cNvPr>
          <p:cNvSpPr/>
          <p:nvPr/>
        </p:nvSpPr>
        <p:spPr bwMode="auto">
          <a:xfrm>
            <a:off x="6098448" y="3456111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516063"/>
            <a:ext cx="4320629" cy="4275137"/>
          </a:xfrm>
        </p:spPr>
        <p:txBody>
          <a:bodyPr/>
          <a:lstStyle/>
          <a:p>
            <a:pPr>
              <a:buFontTx/>
              <a:buChar char="•"/>
            </a:pP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EEG at </a:t>
            </a:r>
            <a:r>
              <a:rPr lang="de-DE" dirty="0" err="1"/>
              <a:t>Fz</a:t>
            </a:r>
            <a:r>
              <a:rPr lang="de-DE" dirty="0"/>
              <a:t>, </a:t>
            </a:r>
            <a:r>
              <a:rPr lang="de-DE" dirty="0" err="1"/>
              <a:t>Cz</a:t>
            </a:r>
            <a:r>
              <a:rPr lang="de-DE" dirty="0"/>
              <a:t> und </a:t>
            </a:r>
            <a:r>
              <a:rPr lang="de-DE" dirty="0" err="1"/>
              <a:t>Pz</a:t>
            </a:r>
            <a:endParaRPr lang="de-DE" dirty="0"/>
          </a:p>
          <a:p>
            <a:pPr lvl="1">
              <a:buFontTx/>
              <a:buChar char="•"/>
            </a:pPr>
            <a:r>
              <a:rPr lang="de-DE" dirty="0"/>
              <a:t>30 Hz </a:t>
            </a:r>
            <a:r>
              <a:rPr lang="de-DE" dirty="0" err="1"/>
              <a:t>Lowpass</a:t>
            </a:r>
            <a:r>
              <a:rPr lang="de-DE" dirty="0"/>
              <a:t> Filter</a:t>
            </a:r>
          </a:p>
          <a:p>
            <a:pPr lvl="1">
              <a:buFontTx/>
              <a:buChar char="•"/>
            </a:pPr>
            <a:r>
              <a:rPr lang="de-DE" dirty="0"/>
              <a:t>100 </a:t>
            </a:r>
            <a:r>
              <a:rPr lang="de-DE" dirty="0" err="1"/>
              <a:t>ms</a:t>
            </a:r>
            <a:r>
              <a:rPr lang="de-DE" dirty="0"/>
              <a:t> Baseline</a:t>
            </a:r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Max. Amplitude 250-400 </a:t>
            </a:r>
            <a:r>
              <a:rPr lang="de-DE" dirty="0" err="1"/>
              <a:t>ms</a:t>
            </a:r>
            <a:endParaRPr lang="de-DE" dirty="0"/>
          </a:p>
          <a:p>
            <a:pPr>
              <a:buFontTx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P3?</a:t>
            </a:r>
          </a:p>
          <a:p>
            <a:pPr lvl="1">
              <a:buFontTx/>
              <a:buChar char="•"/>
            </a:pPr>
            <a:r>
              <a:rPr lang="de-DE" dirty="0"/>
              <a:t>Amplitude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de-DE" dirty="0"/>
          </a:p>
          <a:p>
            <a:pPr lvl="2">
              <a:buFontTx/>
              <a:buChar char="•"/>
            </a:pPr>
            <a:r>
              <a:rPr lang="de-DE" dirty="0"/>
              <a:t>Standard</a:t>
            </a:r>
          </a:p>
          <a:p>
            <a:pPr lvl="2">
              <a:buFontTx/>
              <a:buChar char="•"/>
            </a:pPr>
            <a:r>
              <a:rPr lang="de-DE" dirty="0"/>
              <a:t>Go-Target</a:t>
            </a:r>
          </a:p>
          <a:p>
            <a:endParaRPr lang="de-DE" dirty="0"/>
          </a:p>
        </p:txBody>
      </p:sp>
      <p:pic>
        <p:nvPicPr>
          <p:cNvPr id="4" name="Bild 3" descr="Oostenveld_2001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21" y="1799927"/>
            <a:ext cx="3744318" cy="3632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6408613" y="2880047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39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" b="58201"/>
          <a:stretch/>
        </p:blipFill>
        <p:spPr>
          <a:xfrm>
            <a:off x="522381" y="1799927"/>
            <a:ext cx="7596000" cy="37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2"/>
          <a:stretch/>
        </p:blipFill>
        <p:spPr>
          <a:xfrm>
            <a:off x="522381" y="1230315"/>
            <a:ext cx="7596000" cy="5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52"/>
          <a:stretch/>
        </p:blipFill>
        <p:spPr>
          <a:xfrm>
            <a:off x="522381" y="1645195"/>
            <a:ext cx="7596000" cy="41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Authors</a:t>
            </a:r>
            <a:r>
              <a:rPr lang="de-DE" dirty="0"/>
              <a:t>‘ Checklist</a:t>
            </a:r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8"/>
          <a:stretch/>
        </p:blipFill>
        <p:spPr>
          <a:xfrm>
            <a:off x="522381" y="1295871"/>
            <a:ext cx="7596000" cy="49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6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Inhaltsplatzhalt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Structure of the </a:t>
            </a:r>
            <a:r>
              <a:rPr lang="en-US" dirty="0" err="1">
                <a:ea typeface="ＭＳ Ｐゴシック" charset="0"/>
              </a:rPr>
              <a:t>neocortex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is information transported? 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How can we record signals from the neocortex?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ＭＳ Ｐゴシック" charset="0"/>
              </a:rPr>
              <a:t>Role of neural oscillations for cognition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D-DIN"/>
                <a:cs typeface="D-DIN"/>
              </a:rPr>
              <a:t>Overview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6785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•"/>
            </a:pPr>
            <a:r>
              <a:rPr lang="de-DE" sz="1400" dirty="0"/>
              <a:t>Cohen, M. X. (2017). </a:t>
            </a:r>
            <a:r>
              <a:rPr lang="de-DE" sz="1400" dirty="0" err="1"/>
              <a:t>Where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EEG </a:t>
            </a:r>
            <a:r>
              <a:rPr lang="de-DE" sz="1400" dirty="0" err="1"/>
              <a:t>Come</a:t>
            </a:r>
            <a:r>
              <a:rPr lang="de-DE" sz="1400" dirty="0"/>
              <a:t> </a:t>
            </a:r>
            <a:r>
              <a:rPr lang="de-DE" sz="1400" dirty="0" err="1"/>
              <a:t>Fromand</a:t>
            </a:r>
            <a:r>
              <a:rPr lang="de-DE" sz="1400" dirty="0"/>
              <a:t>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? </a:t>
            </a:r>
            <a:r>
              <a:rPr lang="de-DE" sz="1400" i="1" dirty="0"/>
              <a:t>TRENDS in </a:t>
            </a:r>
            <a:r>
              <a:rPr lang="de-DE" sz="1400" i="1" dirty="0" err="1"/>
              <a:t>Neurosciences</a:t>
            </a:r>
            <a:r>
              <a:rPr lang="de-DE" sz="1400" dirty="0"/>
              <a:t>, </a:t>
            </a:r>
            <a:r>
              <a:rPr lang="de-DE" sz="1400" i="1" dirty="0"/>
              <a:t>40</a:t>
            </a:r>
            <a:r>
              <a:rPr lang="de-DE" sz="1400" dirty="0"/>
              <a:t>(4), 208–218. </a:t>
            </a:r>
          </a:p>
          <a:p>
            <a:pPr marL="457200" indent="-457200">
              <a:buFontTx/>
              <a:buChar char="•"/>
            </a:pPr>
            <a:r>
              <a:rPr lang="de-DE" sz="1400" dirty="0"/>
              <a:t>Berger, H. (1929). Über das </a:t>
            </a:r>
            <a:r>
              <a:rPr lang="de-DE" sz="1400" dirty="0" err="1"/>
              <a:t>Elektroenkephalogramm</a:t>
            </a:r>
            <a:r>
              <a:rPr lang="de-DE" sz="1400" dirty="0"/>
              <a:t> des Menschen. </a:t>
            </a:r>
            <a:r>
              <a:rPr lang="de-DE" sz="1400" i="1" dirty="0" err="1"/>
              <a:t>Arch</a:t>
            </a:r>
            <a:r>
              <a:rPr lang="de-DE" sz="1400" i="1" dirty="0"/>
              <a:t> </a:t>
            </a:r>
            <a:r>
              <a:rPr lang="de-DE" sz="1400" i="1" dirty="0" err="1"/>
              <a:t>Psychiatr</a:t>
            </a:r>
            <a:r>
              <a:rPr lang="de-DE" sz="1400" i="1" dirty="0"/>
              <a:t> </a:t>
            </a:r>
            <a:r>
              <a:rPr lang="de-DE" sz="1400" i="1" dirty="0" err="1"/>
              <a:t>Nervenkrankh</a:t>
            </a:r>
            <a:r>
              <a:rPr lang="de-DE" sz="1400" dirty="0"/>
              <a:t>,  87, 527–570.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Kandel, E., 2012. </a:t>
            </a:r>
            <a:r>
              <a:rPr lang="de-DE" sz="1400" dirty="0" err="1"/>
              <a:t>Principles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Science, 5th 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2011. </a:t>
            </a:r>
            <a:r>
              <a:rPr lang="de-DE" sz="1400" dirty="0" err="1"/>
              <a:t>Rhythms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Brain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Buzsáki</a:t>
            </a:r>
            <a:r>
              <a:rPr lang="de-DE" sz="1400" dirty="0"/>
              <a:t>, G., &amp; </a:t>
            </a:r>
            <a:r>
              <a:rPr lang="de-DE" sz="1400" dirty="0" err="1"/>
              <a:t>Draguhn</a:t>
            </a:r>
            <a:r>
              <a:rPr lang="de-DE" sz="1400" dirty="0"/>
              <a:t>, A. (2004). Neuronal </a:t>
            </a:r>
            <a:r>
              <a:rPr lang="de-DE" sz="1400" dirty="0" err="1"/>
              <a:t>oscillations</a:t>
            </a:r>
            <a:r>
              <a:rPr lang="de-DE" sz="1400" dirty="0"/>
              <a:t> in </a:t>
            </a:r>
            <a:r>
              <a:rPr lang="de-DE" sz="1400" dirty="0" err="1"/>
              <a:t>cortical</a:t>
            </a:r>
            <a:r>
              <a:rPr lang="de-DE" sz="1400" dirty="0"/>
              <a:t> </a:t>
            </a:r>
            <a:r>
              <a:rPr lang="de-DE" sz="1400" dirty="0" err="1"/>
              <a:t>networks</a:t>
            </a:r>
            <a:r>
              <a:rPr lang="de-DE" sz="1400" dirty="0"/>
              <a:t>. </a:t>
            </a:r>
            <a:r>
              <a:rPr lang="de-DE" sz="1400" i="1" dirty="0"/>
              <a:t>Science</a:t>
            </a:r>
            <a:r>
              <a:rPr lang="de-DE" sz="1400" dirty="0"/>
              <a:t>, </a:t>
            </a:r>
            <a:r>
              <a:rPr lang="de-DE" sz="1400" i="1" dirty="0"/>
              <a:t>304</a:t>
            </a:r>
            <a:r>
              <a:rPr lang="de-DE" sz="1400" dirty="0"/>
              <a:t>(5679), 1926–1929.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Luck, S., 2014. An </a:t>
            </a: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Event-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Technique</a:t>
            </a:r>
            <a:r>
              <a:rPr lang="de-DE" sz="1400" dirty="0"/>
              <a:t>, 2nd Ed.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Kranczioch</a:t>
            </a:r>
            <a:r>
              <a:rPr lang="de-DE" sz="1400" dirty="0"/>
              <a:t>, C., Herrmann, C. S., &amp; Engel, A. K. (2002).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novelty</a:t>
            </a:r>
            <a:r>
              <a:rPr lang="de-DE" sz="1400" dirty="0"/>
              <a:t> </a:t>
            </a:r>
            <a:r>
              <a:rPr lang="de-DE" sz="1400" dirty="0" err="1"/>
              <a:t>oddball</a:t>
            </a:r>
            <a:r>
              <a:rPr lang="de-DE" sz="1400" dirty="0"/>
              <a:t> </a:t>
            </a:r>
            <a:r>
              <a:rPr lang="de-DE" sz="1400" dirty="0" err="1"/>
              <a:t>allows</a:t>
            </a:r>
            <a:r>
              <a:rPr lang="de-DE" sz="1400" dirty="0"/>
              <a:t> </a:t>
            </a:r>
            <a:r>
              <a:rPr lang="de-DE" sz="1400" dirty="0" err="1"/>
              <a:t>reliable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top-down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bottom-up</a:t>
            </a:r>
            <a:r>
              <a:rPr lang="de-DE" sz="1400" dirty="0"/>
              <a:t> </a:t>
            </a:r>
            <a:r>
              <a:rPr lang="de-DE" sz="1400" dirty="0" err="1"/>
              <a:t>processes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attention</a:t>
            </a:r>
            <a:r>
              <a:rPr lang="de-DE" sz="1400" dirty="0"/>
              <a:t>. </a:t>
            </a:r>
            <a:r>
              <a:rPr lang="de-DE" sz="1400" i="1" dirty="0"/>
              <a:t>International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Psychophysiology</a:t>
            </a:r>
            <a:r>
              <a:rPr lang="de-DE" sz="1400" dirty="0"/>
              <a:t>, </a:t>
            </a:r>
            <a:r>
              <a:rPr lang="de-DE" sz="1400" i="1" dirty="0"/>
              <a:t>46</a:t>
            </a:r>
            <a:r>
              <a:rPr lang="de-DE" sz="1400" dirty="0"/>
              <a:t>(1), 77–84.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Tallon</a:t>
            </a:r>
            <a:r>
              <a:rPr lang="de-DE" sz="1400" dirty="0"/>
              <a:t>-Baudry, C., &amp; Bertrand, O. (1999).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gamma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humans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its</a:t>
            </a:r>
            <a:r>
              <a:rPr lang="de-DE" sz="1400" dirty="0"/>
              <a:t> </a:t>
            </a:r>
            <a:r>
              <a:rPr lang="de-DE" sz="1400" dirty="0" err="1"/>
              <a:t>role</a:t>
            </a:r>
            <a:r>
              <a:rPr lang="de-DE" sz="1400" dirty="0"/>
              <a:t> in </a:t>
            </a:r>
            <a:r>
              <a:rPr lang="de-DE" sz="1400" dirty="0" err="1"/>
              <a:t>object</a:t>
            </a:r>
            <a:r>
              <a:rPr lang="de-DE" sz="1400" dirty="0"/>
              <a:t> </a:t>
            </a:r>
            <a:r>
              <a:rPr lang="de-DE" sz="1400" dirty="0" err="1"/>
              <a:t>representation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3</a:t>
            </a:r>
            <a:r>
              <a:rPr lang="de-DE" sz="1400" dirty="0"/>
              <a:t>(4), 151–162.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Van Dijk, H., </a:t>
            </a:r>
            <a:r>
              <a:rPr lang="de-DE" sz="1400" dirty="0" err="1"/>
              <a:t>Schoffelen</a:t>
            </a:r>
            <a:r>
              <a:rPr lang="de-DE" sz="1400" dirty="0"/>
              <a:t>, J.-M., </a:t>
            </a:r>
            <a:r>
              <a:rPr lang="de-DE" sz="1400" dirty="0" err="1"/>
              <a:t>Oostenveld</a:t>
            </a:r>
            <a:r>
              <a:rPr lang="de-DE" sz="1400" dirty="0"/>
              <a:t>, R., &amp; Jensen, O. (2008). Prestimulus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Activity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Alpha Band </a:t>
            </a:r>
            <a:r>
              <a:rPr lang="de-DE" sz="1400" dirty="0" err="1"/>
              <a:t>Predicts</a:t>
            </a:r>
            <a:r>
              <a:rPr lang="de-DE" sz="1400" dirty="0"/>
              <a:t> Visual </a:t>
            </a:r>
            <a:r>
              <a:rPr lang="de-DE" sz="1400" dirty="0" err="1"/>
              <a:t>Discrimination</a:t>
            </a:r>
            <a:r>
              <a:rPr lang="de-DE" sz="1400" dirty="0"/>
              <a:t> </a:t>
            </a:r>
            <a:r>
              <a:rPr lang="de-DE" sz="1400" dirty="0" err="1"/>
              <a:t>Ability</a:t>
            </a:r>
            <a:r>
              <a:rPr lang="de-DE" sz="1400" dirty="0"/>
              <a:t>, </a:t>
            </a:r>
            <a:r>
              <a:rPr lang="de-DE" sz="1400" i="1" dirty="0"/>
              <a:t>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28</a:t>
            </a:r>
            <a:r>
              <a:rPr lang="de-DE" sz="1400" dirty="0"/>
              <a:t>(8), 1816–1823. </a:t>
            </a:r>
          </a:p>
        </p:txBody>
      </p:sp>
    </p:spTree>
    <p:extLst>
      <p:ext uri="{BB962C8B-B14F-4D97-AF65-F5344CB8AC3E}">
        <p14:creationId xmlns:p14="http://schemas.microsoft.com/office/powerpoint/2010/main" val="2053154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31800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1400" dirty="0"/>
              <a:t>Busch, N. A., Dubois, J., &amp; </a:t>
            </a:r>
            <a:r>
              <a:rPr lang="de-DE" sz="1400" dirty="0" err="1"/>
              <a:t>Vanrullen</a:t>
            </a:r>
            <a:r>
              <a:rPr lang="de-DE" sz="1400" dirty="0"/>
              <a:t>, R. (2009). The </a:t>
            </a:r>
            <a:r>
              <a:rPr lang="de-DE" sz="1400" dirty="0" err="1"/>
              <a:t>phase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ongoing EEG </a:t>
            </a:r>
            <a:r>
              <a:rPr lang="de-DE" sz="1400" dirty="0" err="1"/>
              <a:t>oscillations</a:t>
            </a:r>
            <a:r>
              <a:rPr lang="de-DE" sz="1400" dirty="0"/>
              <a:t> </a:t>
            </a:r>
            <a:r>
              <a:rPr lang="de-DE" sz="1400" dirty="0" err="1"/>
              <a:t>predicts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perception</a:t>
            </a:r>
            <a:r>
              <a:rPr lang="de-DE" sz="1400" dirty="0"/>
              <a:t>. </a:t>
            </a:r>
            <a:r>
              <a:rPr lang="de-DE" sz="1400" i="1" dirty="0"/>
              <a:t>The Journal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Neuroscience</a:t>
            </a:r>
            <a:r>
              <a:rPr lang="de-DE" sz="1400" dirty="0"/>
              <a:t>, </a:t>
            </a:r>
            <a:r>
              <a:rPr lang="de-DE" sz="1400" i="1" dirty="0"/>
              <a:t>29</a:t>
            </a:r>
            <a:r>
              <a:rPr lang="de-DE" sz="1400" dirty="0"/>
              <a:t>(24), 7869–7876.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Jensen, O., </a:t>
            </a:r>
            <a:r>
              <a:rPr lang="de-DE" sz="1400" dirty="0" err="1"/>
              <a:t>Bonnefond</a:t>
            </a:r>
            <a:r>
              <a:rPr lang="de-DE" sz="1400" dirty="0"/>
              <a:t>, M., &amp; </a:t>
            </a:r>
            <a:r>
              <a:rPr lang="de-DE" sz="1400" dirty="0" err="1"/>
              <a:t>Vanrullen</a:t>
            </a:r>
            <a:r>
              <a:rPr lang="de-DE" sz="1400" dirty="0"/>
              <a:t>, R. (2012). An </a:t>
            </a:r>
            <a:r>
              <a:rPr lang="de-DE" sz="1400" dirty="0" err="1"/>
              <a:t>oscillatory</a:t>
            </a:r>
            <a:r>
              <a:rPr lang="de-DE" sz="1400" dirty="0"/>
              <a:t> </a:t>
            </a:r>
            <a:r>
              <a:rPr lang="de-DE" sz="1400" dirty="0" err="1"/>
              <a:t>mechanism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prioritizing</a:t>
            </a:r>
            <a:r>
              <a:rPr lang="de-DE" sz="1400" dirty="0"/>
              <a:t> </a:t>
            </a:r>
            <a:r>
              <a:rPr lang="de-DE" sz="1400" dirty="0" err="1"/>
              <a:t>salient</a:t>
            </a:r>
            <a:r>
              <a:rPr lang="de-DE" sz="1400" dirty="0"/>
              <a:t> </a:t>
            </a:r>
            <a:r>
              <a:rPr lang="de-DE" sz="1400" dirty="0" err="1"/>
              <a:t>unattended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</a:t>
            </a:r>
            <a:r>
              <a:rPr lang="de-DE" sz="1400" i="1" dirty="0"/>
              <a:t>Trends in </a:t>
            </a:r>
            <a:r>
              <a:rPr lang="de-DE" sz="1400" i="1" dirty="0" err="1"/>
              <a:t>Cognitive</a:t>
            </a:r>
            <a:r>
              <a:rPr lang="de-DE" sz="1400" i="1" dirty="0"/>
              <a:t> </a:t>
            </a:r>
            <a:r>
              <a:rPr lang="de-DE" sz="1400" i="1" dirty="0" err="1"/>
              <a:t>Sciences</a:t>
            </a:r>
            <a:r>
              <a:rPr lang="de-DE" sz="1400" dirty="0"/>
              <a:t>, </a:t>
            </a:r>
            <a:r>
              <a:rPr lang="de-DE" sz="1400" i="1" dirty="0"/>
              <a:t>16</a:t>
            </a:r>
            <a:r>
              <a:rPr lang="de-DE" sz="1400" dirty="0"/>
              <a:t>(4), 200–206. 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Thomson, H. (2010). Decoding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beat</a:t>
            </a:r>
            <a:r>
              <a:rPr lang="de-DE" sz="1400" dirty="0"/>
              <a:t>. </a:t>
            </a:r>
            <a:r>
              <a:rPr lang="de-DE" sz="1400" i="1" dirty="0"/>
              <a:t>New Scientist</a:t>
            </a:r>
            <a:r>
              <a:rPr lang="de-DE" sz="1400" dirty="0"/>
              <a:t>, </a:t>
            </a:r>
            <a:r>
              <a:rPr lang="de-DE" sz="1400" i="1" dirty="0"/>
              <a:t>2768</a:t>
            </a:r>
            <a:r>
              <a:rPr lang="de-DE" sz="1400" dirty="0"/>
              <a:t>, 1–4. </a:t>
            </a:r>
            <a:r>
              <a:rPr lang="de-DE" sz="1400" dirty="0">
                <a:hlinkClick r:id="rId3"/>
              </a:rPr>
              <a:t>http://doi.org/https://doi.org/10.1016/S0262-4079(10)61684-3</a:t>
            </a:r>
            <a:endParaRPr lang="de-DE" sz="1400" dirty="0"/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Keil, A., </a:t>
            </a:r>
            <a:r>
              <a:rPr lang="de-DE" sz="1400" dirty="0" err="1"/>
              <a:t>Debener</a:t>
            </a:r>
            <a:r>
              <a:rPr lang="de-DE" sz="1400" dirty="0"/>
              <a:t>, S., </a:t>
            </a:r>
            <a:r>
              <a:rPr lang="de-DE" sz="1400" dirty="0" err="1"/>
              <a:t>Gratton</a:t>
            </a:r>
            <a:r>
              <a:rPr lang="de-DE" sz="1400" dirty="0"/>
              <a:t>, G., </a:t>
            </a:r>
            <a:r>
              <a:rPr lang="de-DE" sz="1400" dirty="0" err="1"/>
              <a:t>Junghöfer</a:t>
            </a:r>
            <a:r>
              <a:rPr lang="de-DE" sz="1400" dirty="0"/>
              <a:t>, M., </a:t>
            </a:r>
            <a:r>
              <a:rPr lang="de-DE" sz="1400" dirty="0" err="1"/>
              <a:t>Kappenman</a:t>
            </a:r>
            <a:r>
              <a:rPr lang="de-DE" sz="1400" dirty="0"/>
              <a:t>, E. S., Luck, S. J., et al. (2014, </a:t>
            </a:r>
            <a:r>
              <a:rPr lang="de-DE" sz="1400" dirty="0" err="1"/>
              <a:t>January</a:t>
            </a:r>
            <a:r>
              <a:rPr lang="de-DE" sz="1400" dirty="0"/>
              <a:t>). </a:t>
            </a:r>
            <a:r>
              <a:rPr lang="de-DE" sz="1400" dirty="0" err="1"/>
              <a:t>Committee</a:t>
            </a:r>
            <a:r>
              <a:rPr lang="de-DE" sz="1400" dirty="0"/>
              <a:t> </a:t>
            </a:r>
            <a:r>
              <a:rPr lang="de-DE" sz="1400" dirty="0" err="1"/>
              <a:t>report</a:t>
            </a:r>
            <a:r>
              <a:rPr lang="de-DE" sz="1400" dirty="0"/>
              <a:t>: </a:t>
            </a:r>
            <a:r>
              <a:rPr lang="de-DE" sz="1400" dirty="0" err="1"/>
              <a:t>publication</a:t>
            </a:r>
            <a:r>
              <a:rPr lang="de-DE" sz="1400" dirty="0"/>
              <a:t> </a:t>
            </a:r>
            <a:r>
              <a:rPr lang="de-DE" sz="1400" dirty="0" err="1"/>
              <a:t>guidelines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recommendations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electroencephalography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magnetoencephalography</a:t>
            </a:r>
            <a:r>
              <a:rPr lang="de-DE" sz="1400" dirty="0"/>
              <a:t>. </a:t>
            </a:r>
            <a:r>
              <a:rPr lang="de-DE" sz="1400" dirty="0" err="1"/>
              <a:t>Psychophysiology</a:t>
            </a:r>
            <a:r>
              <a:rPr lang="de-DE" sz="1400" dirty="0"/>
              <a:t>. http://</a:t>
            </a:r>
            <a:r>
              <a:rPr lang="de-DE" sz="1400" dirty="0" err="1"/>
              <a:t>doi.org</a:t>
            </a:r>
            <a:r>
              <a:rPr lang="de-DE" sz="1400" dirty="0"/>
              <a:t>/10.1111/psyp.12147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 err="1"/>
              <a:t>Comerchero</a:t>
            </a:r>
            <a:r>
              <a:rPr lang="de-DE" sz="1400" dirty="0"/>
              <a:t>, M. D., &amp; </a:t>
            </a:r>
            <a:r>
              <a:rPr lang="de-DE" sz="1400" dirty="0" err="1"/>
              <a:t>Polich</a:t>
            </a:r>
            <a:r>
              <a:rPr lang="de-DE" sz="1400" dirty="0"/>
              <a:t>, J. (1999). P3a </a:t>
            </a:r>
            <a:r>
              <a:rPr lang="de-DE" sz="1400" dirty="0" err="1"/>
              <a:t>and</a:t>
            </a:r>
            <a:r>
              <a:rPr lang="de-DE" sz="1400" dirty="0"/>
              <a:t> P3b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typical</a:t>
            </a:r>
            <a:r>
              <a:rPr lang="de-DE" sz="1400" dirty="0"/>
              <a:t> </a:t>
            </a:r>
            <a:r>
              <a:rPr lang="de-DE" sz="1400" dirty="0" err="1"/>
              <a:t>auditory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visual</a:t>
            </a:r>
            <a:r>
              <a:rPr lang="de-DE" sz="1400" dirty="0"/>
              <a:t> </a:t>
            </a:r>
            <a:r>
              <a:rPr lang="de-DE" sz="1400" dirty="0" err="1"/>
              <a:t>stimuli</a:t>
            </a:r>
            <a:r>
              <a:rPr lang="de-DE" sz="1400" dirty="0"/>
              <a:t>. Clinical </a:t>
            </a:r>
            <a:r>
              <a:rPr lang="de-DE" sz="1400" dirty="0" err="1"/>
              <a:t>Neurophysiology</a:t>
            </a:r>
            <a:r>
              <a:rPr lang="de-DE" sz="1400" dirty="0"/>
              <a:t> : Official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International </a:t>
            </a:r>
            <a:r>
              <a:rPr lang="de-DE" sz="1400" dirty="0" err="1"/>
              <a:t>Federation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Clinical </a:t>
            </a:r>
            <a:r>
              <a:rPr lang="de-DE" sz="1400" dirty="0" err="1"/>
              <a:t>Neurophysiology</a:t>
            </a:r>
            <a:r>
              <a:rPr lang="de-DE" sz="1400" dirty="0"/>
              <a:t>, 110(1), 24–30.</a:t>
            </a:r>
          </a:p>
          <a:p>
            <a:pPr marL="457200" indent="-457200">
              <a:buFont typeface="Arial"/>
              <a:buChar char="•"/>
            </a:pPr>
            <a:r>
              <a:rPr lang="de-DE" sz="1400" dirty="0"/>
              <a:t>Rockstroh, B., Müller, M., Cohen, R., &amp; </a:t>
            </a:r>
            <a:r>
              <a:rPr lang="de-DE" sz="1400" dirty="0" err="1"/>
              <a:t>Elbert</a:t>
            </a:r>
            <a:r>
              <a:rPr lang="de-DE" sz="1400" dirty="0"/>
              <a:t>, T. (1992). </a:t>
            </a:r>
            <a:r>
              <a:rPr lang="de-DE" sz="1400" dirty="0" err="1"/>
              <a:t>Probing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functional</a:t>
            </a:r>
            <a:r>
              <a:rPr lang="de-DE" sz="1400" dirty="0"/>
              <a:t> </a:t>
            </a:r>
            <a:r>
              <a:rPr lang="de-DE" sz="1400" dirty="0" err="1"/>
              <a:t>brain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 </a:t>
            </a:r>
            <a:r>
              <a:rPr lang="de-DE" sz="1400" dirty="0" err="1"/>
              <a:t>during</a:t>
            </a:r>
            <a:r>
              <a:rPr lang="de-DE" sz="1400" dirty="0"/>
              <a:t> P300-evocation. Journal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Psychophysiology</a:t>
            </a:r>
            <a:r>
              <a:rPr lang="de-DE" sz="1400" dirty="0"/>
              <a:t>, 6, 175–175.</a:t>
            </a:r>
          </a:p>
        </p:txBody>
      </p:sp>
    </p:spTree>
    <p:extLst>
      <p:ext uri="{BB962C8B-B14F-4D97-AF65-F5344CB8AC3E}">
        <p14:creationId xmlns:p14="http://schemas.microsoft.com/office/powerpoint/2010/main" val="3335090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Anatomy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Crowd_Screensh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"/>
          <a:stretch/>
        </p:blipFill>
        <p:spPr>
          <a:xfrm>
            <a:off x="98" y="2015688"/>
            <a:ext cx="4037791" cy="2952329"/>
          </a:xfrm>
          <a:prstGeom prst="rect">
            <a:avLst/>
          </a:prstGeom>
        </p:spPr>
      </p:pic>
      <p:pic>
        <p:nvPicPr>
          <p:cNvPr id="6" name="Bild 5" descr="Cortex_NisselSt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5" y="2012431"/>
            <a:ext cx="4536406" cy="2955848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D12FE4A2-3F39-0E4B-B34F-EF8056313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 dirty="0" err="1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 dirty="0">
                <a:solidFill>
                  <a:schemeClr val="tx1"/>
                </a:solidFill>
                <a:latin typeface="D-DIN"/>
                <a:cs typeface="D-DIN"/>
              </a:rPr>
              <a:t>=Aaxw4zbULMs</a:t>
            </a:r>
          </a:p>
        </p:txBody>
      </p:sp>
    </p:spTree>
    <p:extLst>
      <p:ext uri="{BB962C8B-B14F-4D97-AF65-F5344CB8AC3E}">
        <p14:creationId xmlns:p14="http://schemas.microsoft.com/office/powerpoint/2010/main" val="139497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Pyramidal Neur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7" y="1367879"/>
            <a:ext cx="6978230" cy="447769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2992465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SixLayersNeoCorte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3645446" y="1223863"/>
            <a:ext cx="4347343" cy="473275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pic>
        <p:nvPicPr>
          <p:cNvPr id="2" name="Bild 1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r="44711" b="45512"/>
          <a:stretch/>
        </p:blipFill>
        <p:spPr>
          <a:xfrm rot="5400000">
            <a:off x="841626" y="1418859"/>
            <a:ext cx="2470535" cy="2080543"/>
          </a:xfrm>
          <a:prstGeom prst="rect">
            <a:avLst/>
          </a:prstGeom>
        </p:spPr>
      </p:pic>
      <p:pic>
        <p:nvPicPr>
          <p:cNvPr id="7" name="Bild 6" descr="Kandel_59_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9" b="45512"/>
          <a:stretch/>
        </p:blipFill>
        <p:spPr>
          <a:xfrm>
            <a:off x="841626" y="3679824"/>
            <a:ext cx="2470643" cy="2080543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791989" y="2375991"/>
            <a:ext cx="252028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" name="Gruppierung 11"/>
          <p:cNvGrpSpPr/>
          <p:nvPr/>
        </p:nvGrpSpPr>
        <p:grpSpPr>
          <a:xfrm>
            <a:off x="2304157" y="3672135"/>
            <a:ext cx="1368152" cy="576064"/>
            <a:chOff x="2304157" y="3672135"/>
            <a:chExt cx="1368152" cy="576064"/>
          </a:xfrm>
        </p:grpSpPr>
        <p:sp>
          <p:nvSpPr>
            <p:cNvPr id="9" name="Rechteck 8"/>
            <p:cNvSpPr/>
            <p:nvPr/>
          </p:nvSpPr>
          <p:spPr bwMode="auto">
            <a:xfrm>
              <a:off x="2304157" y="3960167"/>
              <a:ext cx="216024" cy="2880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0"/>
                <a:cs typeface="SimSun" charset="0"/>
              </a:endParaRPr>
            </a:p>
          </p:txBody>
        </p:sp>
        <p:cxnSp>
          <p:nvCxnSpPr>
            <p:cNvPr id="11" name="Gerade Verbindung 10"/>
            <p:cNvCxnSpPr>
              <a:stCxn id="9" idx="0"/>
            </p:cNvCxnSpPr>
            <p:nvPr/>
          </p:nvCxnSpPr>
          <p:spPr bwMode="auto">
            <a:xfrm flipV="1">
              <a:off x="2412169" y="3672135"/>
              <a:ext cx="1260140" cy="28803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46662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 dirty="0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InputOutputNeocort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" y="1583903"/>
            <a:ext cx="7818538" cy="4176464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</p:spTree>
    <p:extLst>
      <p:ext uri="{BB962C8B-B14F-4D97-AF65-F5344CB8AC3E}">
        <p14:creationId xmlns:p14="http://schemas.microsoft.com/office/powerpoint/2010/main" val="1560907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 dirty="0">
                <a:solidFill>
                  <a:srgbClr val="FFFFFF"/>
                </a:solidFill>
                <a:latin typeface="D-DIN"/>
                <a:cs typeface="D-DIN"/>
              </a:rPr>
              <a:t> Neocortex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 dirty="0">
                <a:latin typeface="D-DIN"/>
                <a:cs typeface="D-DIN"/>
              </a:rPr>
              <a:t>Prof. Dr. Julian </a:t>
            </a:r>
            <a:r>
              <a:rPr lang="en-US" sz="1200" dirty="0" err="1">
                <a:latin typeface="D-DIN"/>
                <a:cs typeface="D-DIN"/>
              </a:rPr>
              <a:t>Keil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keil@psychologie.uni-kiel.de</a:t>
            </a:r>
            <a:r>
              <a:rPr lang="en-US" sz="1200" dirty="0">
                <a:latin typeface="D-DIN"/>
                <a:cs typeface="D-DIN"/>
              </a:rPr>
              <a:t> | </a:t>
            </a:r>
            <a:r>
              <a:rPr lang="en-US" sz="1200" dirty="0" err="1">
                <a:latin typeface="D-DIN"/>
                <a:cs typeface="D-DIN"/>
              </a:rPr>
              <a:t>www.biopsych.uni-kiel.de</a:t>
            </a:r>
            <a:endParaRPr lang="en-US" sz="1200" dirty="0">
              <a:latin typeface="D-DIN"/>
              <a:cs typeface="D-DIN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31800" y="1516063"/>
            <a:ext cx="3168501" cy="427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2" tIns="43201" rIns="86402" bIns="43201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 rtl="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 rtl="0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4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Gray matter consists of (usually) 6 layers of neurons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Different layers serve different purposes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White matter consists of axon fiber bundles</a:t>
            </a:r>
          </a:p>
          <a:p>
            <a:pPr marL="0" indent="0"/>
            <a:endParaRPr lang="en-US" sz="2400" dirty="0">
              <a:ea typeface="ＭＳ Ｐゴシック" charset="0"/>
            </a:endParaRPr>
          </a:p>
        </p:txBody>
      </p:sp>
      <p:pic>
        <p:nvPicPr>
          <p:cNvPr id="2" name="Bild 1" descr="Cajal_cortex_draw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9" y="1248818"/>
            <a:ext cx="4088712" cy="4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0"/>
            <a:cs typeface="SimSun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Microsoft Macintosh PowerPoint</Application>
  <PresentationFormat>Benutzerdefiniert</PresentationFormat>
  <Paragraphs>273</Paragraphs>
  <Slides>41</Slides>
  <Notes>32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D-DIN</vt:lpstr>
      <vt:lpstr>Times New Roman</vt:lpstr>
      <vt:lpstr>Office-Design</vt:lpstr>
      <vt:lpstr>1_Office-Design</vt:lpstr>
      <vt:lpstr>2_Office-Design</vt:lpstr>
      <vt:lpstr>Springschool 2022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P3 Experiment</vt:lpstr>
      <vt:lpstr>P3 Experiment</vt:lpstr>
      <vt:lpstr>PowerPoint-Präsentation</vt:lpstr>
      <vt:lpstr>P3 Analysis</vt:lpstr>
      <vt:lpstr>Authors‘ Checklist</vt:lpstr>
      <vt:lpstr>Authors‘ Checklist</vt:lpstr>
      <vt:lpstr>Authors‘ Checklist</vt:lpstr>
      <vt:lpstr>Authors‘ Checklist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creator>Universität Kiel  (CAU)</dc:creator>
  <cp:lastModifiedBy>Julian Keil</cp:lastModifiedBy>
  <cp:revision>184</cp:revision>
  <cp:lastPrinted>2019-02-20T10:35:32Z</cp:lastPrinted>
  <dcterms:created xsi:type="dcterms:W3CDTF">2010-06-02T10:39:48Z</dcterms:created>
  <dcterms:modified xsi:type="dcterms:W3CDTF">2023-02-21T07:52:22Z</dcterms:modified>
</cp:coreProperties>
</file>